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1303000" cy="20104100"/>
  <p:notesSz cx="113030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3F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92"/>
  </p:normalViewPr>
  <p:slideViewPr>
    <p:cSldViewPr>
      <p:cViewPr>
        <p:scale>
          <a:sx n="100" d="100"/>
          <a:sy n="100" d="100"/>
        </p:scale>
        <p:origin x="269" y="-2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shan Bullah Danah" userId="e244f8c7-ba77-4e34-93b3-bb332d7a545f" providerId="ADAL" clId="{EA8F3E09-1A6B-4BC1-9ABC-A25BFB452444}"/>
    <pc:docChg chg="modSld">
      <pc:chgData name="Kishan Bullah Danah" userId="e244f8c7-ba77-4e34-93b3-bb332d7a545f" providerId="ADAL" clId="{EA8F3E09-1A6B-4BC1-9ABC-A25BFB452444}" dt="2026-02-27T09:08:01.780" v="30" actId="20577"/>
      <pc:docMkLst>
        <pc:docMk/>
      </pc:docMkLst>
      <pc:sldChg chg="modSp mod">
        <pc:chgData name="Kishan Bullah Danah" userId="e244f8c7-ba77-4e34-93b3-bb332d7a545f" providerId="ADAL" clId="{EA8F3E09-1A6B-4BC1-9ABC-A25BFB452444}" dt="2026-02-27T09:05:59.621" v="14" actId="20577"/>
        <pc:sldMkLst>
          <pc:docMk/>
          <pc:sldMk cId="0" sldId="257"/>
        </pc:sldMkLst>
        <pc:graphicFrameChg chg="modGraphic">
          <ac:chgData name="Kishan Bullah Danah" userId="e244f8c7-ba77-4e34-93b3-bb332d7a545f" providerId="ADAL" clId="{EA8F3E09-1A6B-4BC1-9ABC-A25BFB452444}" dt="2026-02-27T09:05:59.621" v="14" actId="20577"/>
          <ac:graphicFrameMkLst>
            <pc:docMk/>
            <pc:sldMk cId="0" sldId="257"/>
            <ac:graphicFrameMk id="3" creationId="{69982F0E-A2C0-0D78-3838-E86FA5ED39B5}"/>
          </ac:graphicFrameMkLst>
        </pc:graphicFrameChg>
      </pc:sldChg>
      <pc:sldChg chg="modSp mod">
        <pc:chgData name="Kishan Bullah Danah" userId="e244f8c7-ba77-4e34-93b3-bb332d7a545f" providerId="ADAL" clId="{EA8F3E09-1A6B-4BC1-9ABC-A25BFB452444}" dt="2026-02-27T09:07:35.638" v="24" actId="20577"/>
        <pc:sldMkLst>
          <pc:docMk/>
          <pc:sldMk cId="1926607372" sldId="258"/>
        </pc:sldMkLst>
        <pc:graphicFrameChg chg="modGraphic">
          <ac:chgData name="Kishan Bullah Danah" userId="e244f8c7-ba77-4e34-93b3-bb332d7a545f" providerId="ADAL" clId="{EA8F3E09-1A6B-4BC1-9ABC-A25BFB452444}" dt="2026-02-27T09:07:35.638" v="24" actId="20577"/>
          <ac:graphicFrameMkLst>
            <pc:docMk/>
            <pc:sldMk cId="1926607372" sldId="258"/>
            <ac:graphicFrameMk id="2" creationId="{5C22DD7D-4B4D-4A1B-BE0E-6AD3741E3A40}"/>
          </ac:graphicFrameMkLst>
        </pc:graphicFrameChg>
      </pc:sldChg>
      <pc:sldChg chg="modSp mod">
        <pc:chgData name="Kishan Bullah Danah" userId="e244f8c7-ba77-4e34-93b3-bb332d7a545f" providerId="ADAL" clId="{EA8F3E09-1A6B-4BC1-9ABC-A25BFB452444}" dt="2026-02-27T09:08:01.780" v="30" actId="20577"/>
        <pc:sldMkLst>
          <pc:docMk/>
          <pc:sldMk cId="2551104289" sldId="259"/>
        </pc:sldMkLst>
        <pc:graphicFrameChg chg="modGraphic">
          <ac:chgData name="Kishan Bullah Danah" userId="e244f8c7-ba77-4e34-93b3-bb332d7a545f" providerId="ADAL" clId="{EA8F3E09-1A6B-4BC1-9ABC-A25BFB452444}" dt="2026-02-27T09:08:01.780" v="30" actId="20577"/>
          <ac:graphicFrameMkLst>
            <pc:docMk/>
            <pc:sldMk cId="2551104289" sldId="259"/>
            <ac:graphicFrameMk id="3" creationId="{EB2A9957-FF57-705F-03E2-0EDEA482193F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48201" y="6232271"/>
            <a:ext cx="9612948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96402" y="11258296"/>
            <a:ext cx="791654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rgbClr val="0A4059"/>
                </a:solidFill>
                <a:latin typeface="Lato"/>
                <a:cs typeface="La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50" b="0" i="0">
                <a:solidFill>
                  <a:srgbClr val="231F20"/>
                </a:solidFill>
                <a:latin typeface="Lato-Light"/>
                <a:cs typeface="Lato-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rgbClr val="0A4059"/>
                </a:solidFill>
                <a:latin typeface="Lato"/>
                <a:cs typeface="La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65467" y="4623943"/>
            <a:ext cx="4919567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824315" y="4623943"/>
            <a:ext cx="4919567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rgbClr val="0A4059"/>
                </a:solidFill>
                <a:latin typeface="Lato"/>
                <a:cs typeface="La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03054" y="6918588"/>
            <a:ext cx="5103241" cy="15455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50" b="1" i="0">
                <a:solidFill>
                  <a:srgbClr val="0A4059"/>
                </a:solidFill>
                <a:latin typeface="Lato"/>
                <a:cs typeface="La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90838" y="8961584"/>
            <a:ext cx="8127673" cy="6711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50" b="0" i="0">
                <a:solidFill>
                  <a:srgbClr val="231F20"/>
                </a:solidFill>
                <a:latin typeface="Lato-Light"/>
                <a:cs typeface="Lato-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845179" y="18696814"/>
            <a:ext cx="3618992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65467" y="18696814"/>
            <a:ext cx="260115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142732" y="18696814"/>
            <a:ext cx="260115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8500" y="6739417"/>
            <a:ext cx="10058398" cy="72385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70485" marR="5080" indent="636270" algn="ctr">
              <a:lnSpc>
                <a:spcPct val="100699"/>
              </a:lnSpc>
              <a:spcBef>
                <a:spcPts val="90"/>
              </a:spcBef>
            </a:pPr>
            <a:r>
              <a:rPr lang="en-GB" dirty="0"/>
              <a:t>RIEN DANS LE MINIBAR?</a:t>
            </a:r>
            <a:r>
              <a:rPr spc="-20" dirty="0"/>
              <a:t>?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698500" y="8242685"/>
            <a:ext cx="10058397" cy="68435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40360" marR="276860" algn="ctr">
              <a:lnSpc>
                <a:spcPct val="100000"/>
              </a:lnSpc>
              <a:spcBef>
                <a:spcPts val="105"/>
              </a:spcBef>
            </a:pPr>
            <a:r>
              <a:rPr lang="fr-FR" dirty="0"/>
              <a:t>Vous ne trouverez aucun emballage inutile dans votre chambre et votre mini bar. </a:t>
            </a:r>
          </a:p>
          <a:p>
            <a:pPr marL="340360" marR="276860" algn="ctr">
              <a:lnSpc>
                <a:spcPct val="100000"/>
              </a:lnSpc>
              <a:spcBef>
                <a:spcPts val="105"/>
              </a:spcBef>
            </a:pPr>
            <a:r>
              <a:rPr lang="fr-FR" dirty="0"/>
              <a:t>Venez directement vous approvisionner en thé, café, snacks et autres gourmandises </a:t>
            </a:r>
          </a:p>
          <a:p>
            <a:pPr marL="340360" marR="276860" algn="ctr">
              <a:lnSpc>
                <a:spcPct val="100000"/>
              </a:lnSpc>
              <a:spcBef>
                <a:spcPts val="105"/>
              </a:spcBef>
            </a:pPr>
            <a:r>
              <a:rPr lang="fr-FR" dirty="0"/>
              <a:t>dans notre Boutique de vrac.  Ramenez vos pots vides à la Boutique de vrac pour les </a:t>
            </a:r>
          </a:p>
          <a:p>
            <a:pPr marL="340360" marR="276860" algn="ctr">
              <a:lnSpc>
                <a:spcPct val="100000"/>
              </a:lnSpc>
              <a:spcBef>
                <a:spcPts val="105"/>
              </a:spcBef>
            </a:pPr>
            <a:r>
              <a:rPr lang="fr-FR" dirty="0"/>
              <a:t>reremplir durant votre séjour. </a:t>
            </a:r>
          </a:p>
          <a:p>
            <a:pPr marL="340360" marR="276860" algn="ctr">
              <a:lnSpc>
                <a:spcPct val="100000"/>
              </a:lnSpc>
              <a:spcBef>
                <a:spcPts val="105"/>
              </a:spcBef>
            </a:pPr>
            <a:endParaRPr lang="fr-FR" dirty="0"/>
          </a:p>
          <a:p>
            <a:pPr marL="340360" marR="276860" algn="ctr">
              <a:lnSpc>
                <a:spcPct val="100000"/>
              </a:lnSpc>
              <a:spcBef>
                <a:spcPts val="105"/>
              </a:spcBef>
            </a:pPr>
            <a:r>
              <a:rPr lang="fr-FR" dirty="0"/>
              <a:t>Merci également de ramener vos pots vides le jour de votre départ.</a:t>
            </a:r>
          </a:p>
          <a:p>
            <a:pPr marL="340360" marR="276860" algn="ctr">
              <a:lnSpc>
                <a:spcPct val="100000"/>
              </a:lnSpc>
              <a:spcBef>
                <a:spcPts val="105"/>
              </a:spcBef>
            </a:pPr>
            <a:endParaRPr lang="fr-FR" dirty="0"/>
          </a:p>
          <a:p>
            <a:pPr marL="340360" marR="276860" algn="ctr">
              <a:lnSpc>
                <a:spcPct val="100000"/>
              </a:lnSpc>
              <a:spcBef>
                <a:spcPts val="105"/>
              </a:spcBef>
            </a:pPr>
            <a:r>
              <a:rPr lang="fr-FR" dirty="0"/>
              <a:t>Horaires d’ouverture : 08:00 – 20:00</a:t>
            </a:r>
            <a:endParaRPr spc="-10" dirty="0"/>
          </a:p>
        </p:txBody>
      </p:sp>
      <p:grpSp>
        <p:nvGrpSpPr>
          <p:cNvPr id="4" name="object 4"/>
          <p:cNvGrpSpPr/>
          <p:nvPr/>
        </p:nvGrpSpPr>
        <p:grpSpPr>
          <a:xfrm>
            <a:off x="4422552" y="4020842"/>
            <a:ext cx="1780539" cy="1989455"/>
            <a:chOff x="4422552" y="4020842"/>
            <a:chExt cx="1780539" cy="198945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28992" y="4414934"/>
              <a:ext cx="974000" cy="159514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22552" y="4020842"/>
              <a:ext cx="776718" cy="1975925"/>
            </a:xfrm>
            <a:prstGeom prst="rect">
              <a:avLst/>
            </a:prstGeom>
          </p:spPr>
        </p:pic>
      </p:grp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01692" y="4327597"/>
            <a:ext cx="833906" cy="155944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69982F0E-A2C0-0D78-3838-E86FA5ED39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1540034"/>
              </p:ext>
            </p:extLst>
          </p:nvPr>
        </p:nvGraphicFramePr>
        <p:xfrm>
          <a:off x="1070927" y="908050"/>
          <a:ext cx="9161146" cy="19461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72401">
                  <a:extLst>
                    <a:ext uri="{9D8B030D-6E8A-4147-A177-3AD203B41FA5}">
                      <a16:colId xmlns:a16="http://schemas.microsoft.com/office/drawing/2014/main" val="1966699935"/>
                    </a:ext>
                  </a:extLst>
                </a:gridCol>
                <a:gridCol w="1388745">
                  <a:extLst>
                    <a:ext uri="{9D8B030D-6E8A-4147-A177-3AD203B41FA5}">
                      <a16:colId xmlns:a16="http://schemas.microsoft.com/office/drawing/2014/main" val="4291104343"/>
                    </a:ext>
                  </a:extLst>
                </a:gridCol>
              </a:tblGrid>
              <a:tr h="587164">
                <a:tc>
                  <a:txBody>
                    <a:bodyPr/>
                    <a:lstStyle/>
                    <a:p>
                      <a:r>
                        <a:rPr lang="en-GB" sz="3600" b="1" dirty="0">
                          <a:solidFill>
                            <a:srgbClr val="093F59"/>
                          </a:solidFill>
                          <a:effectLst/>
                          <a:latin typeface="+mn-lt"/>
                        </a:rPr>
                        <a:t>INCLUS </a:t>
                      </a:r>
                      <a:endParaRPr lang="en-GB" sz="3600" dirty="0">
                        <a:solidFill>
                          <a:srgbClr val="093F59"/>
                        </a:solidFill>
                        <a:effectLst/>
                        <a:latin typeface="+mn-lt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+mn-lt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228728772"/>
                  </a:ext>
                </a:extLst>
              </a:tr>
              <a:tr h="587164">
                <a:tc>
                  <a:txBody>
                    <a:bodyPr/>
                    <a:lstStyle/>
                    <a:p>
                      <a:r>
                        <a:rPr lang="en-GB" sz="3600" dirty="0" err="1">
                          <a:effectLst/>
                          <a:latin typeface="+mn-lt"/>
                        </a:rPr>
                        <a:t>Thé</a:t>
                      </a:r>
                      <a:r>
                        <a:rPr lang="en-GB" sz="360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+mn-lt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365540965"/>
                  </a:ext>
                </a:extLst>
              </a:tr>
              <a:tr h="587164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  <a:latin typeface="+mn-lt"/>
                        </a:rPr>
                        <a:t>Café 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+mn-lt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783244053"/>
                  </a:ext>
                </a:extLst>
              </a:tr>
              <a:tr h="587164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  <a:latin typeface="+mn-lt"/>
                        </a:rPr>
                        <a:t>Lait 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+mn-lt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869103244"/>
                  </a:ext>
                </a:extLst>
              </a:tr>
              <a:tr h="587164">
                <a:tc>
                  <a:txBody>
                    <a:bodyPr/>
                    <a:lstStyle/>
                    <a:p>
                      <a:r>
                        <a:rPr lang="en-GB" sz="3600" dirty="0">
                          <a:effectLst/>
                          <a:latin typeface="+mn-lt"/>
                        </a:rPr>
                        <a:t>Sucre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+mn-lt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197267483"/>
                  </a:ext>
                </a:extLst>
              </a:tr>
              <a:tr h="587164">
                <a:tc>
                  <a:txBody>
                    <a:bodyPr/>
                    <a:lstStyle/>
                    <a:p>
                      <a:endParaRPr lang="en-MU" sz="3600" dirty="0">
                        <a:effectLst/>
                        <a:latin typeface="+mn-lt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+mn-lt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367157471"/>
                  </a:ext>
                </a:extLst>
              </a:tr>
              <a:tr h="587164">
                <a:tc>
                  <a:txBody>
                    <a:bodyPr/>
                    <a:lstStyle/>
                    <a:p>
                      <a:r>
                        <a:rPr lang="en-GB" sz="3600" b="1" dirty="0">
                          <a:solidFill>
                            <a:srgbClr val="093F59"/>
                          </a:solidFill>
                          <a:effectLst/>
                          <a:latin typeface="+mn-lt"/>
                        </a:rPr>
                        <a:t>Collations Locales</a:t>
                      </a:r>
                      <a:endParaRPr lang="en-GB" sz="3600" dirty="0">
                        <a:solidFill>
                          <a:srgbClr val="093F59"/>
                        </a:solidFill>
                        <a:effectLst/>
                        <a:latin typeface="+mn-lt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+mn-lt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981700531"/>
                  </a:ext>
                </a:extLst>
              </a:tr>
              <a:tr h="587164">
                <a:tc>
                  <a:txBody>
                    <a:bodyPr/>
                    <a:lstStyle/>
                    <a:p>
                      <a:r>
                        <a:rPr lang="en-GB" sz="36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Moulkou</a:t>
                      </a:r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 (50g)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70</a:t>
                      </a:r>
                      <a:endParaRPr lang="en-MU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747621567"/>
                  </a:ext>
                </a:extLst>
              </a:tr>
              <a:tr h="587164">
                <a:tc>
                  <a:txBody>
                    <a:bodyPr/>
                    <a:lstStyle/>
                    <a:p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Seve (50g)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70</a:t>
                      </a:r>
                      <a:endParaRPr lang="en-MU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11610464"/>
                  </a:ext>
                </a:extLst>
              </a:tr>
              <a:tr h="1618280">
                <a:tc>
                  <a:txBody>
                    <a:bodyPr/>
                    <a:lstStyle/>
                    <a:p>
                      <a:r>
                        <a:rPr lang="en-GB" sz="36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Pistaches</a:t>
                      </a:r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GB" sz="36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Salé</a:t>
                      </a:r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 roses </a:t>
                      </a:r>
                      <a:r>
                        <a:rPr lang="en-GB" sz="36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grillees</a:t>
                      </a:r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 (50g)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Chips a la banana </a:t>
                      </a:r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(50g)  </a:t>
                      </a:r>
                      <a:endParaRPr lang="en-GB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302020204030203" pitchFamily="34" charset="77"/>
                      </a:endParaRPr>
                    </a:p>
                    <a:p>
                      <a:endParaRPr lang="en-GB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80</a:t>
                      </a:r>
                    </a:p>
                    <a:p>
                      <a:pPr algn="r"/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80</a:t>
                      </a:r>
                      <a:endParaRPr lang="en-MU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4155972613"/>
                  </a:ext>
                </a:extLst>
              </a:tr>
              <a:tr h="587164">
                <a:tc>
                  <a:txBody>
                    <a:bodyPr/>
                    <a:lstStyle/>
                    <a:p>
                      <a:endParaRPr lang="en-GB" sz="3600" dirty="0">
                        <a:solidFill>
                          <a:srgbClr val="00003A"/>
                        </a:solidFill>
                        <a:effectLst/>
                        <a:latin typeface="+mn-lt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+mn-lt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789607430"/>
                  </a:ext>
                </a:extLst>
              </a:tr>
              <a:tr h="587164">
                <a:tc>
                  <a:txBody>
                    <a:bodyPr/>
                    <a:lstStyle/>
                    <a:p>
                      <a:r>
                        <a:rPr lang="en-GB" sz="3600" b="1" u="none" strike="noStrike" baseline="0" dirty="0" err="1">
                          <a:solidFill>
                            <a:srgbClr val="093F59"/>
                          </a:solidFill>
                          <a:latin typeface="+mn-lt"/>
                        </a:rPr>
                        <a:t>Boissons</a:t>
                      </a:r>
                      <a:r>
                        <a:rPr lang="en-GB" sz="3600" b="1" u="none" strike="noStrike" baseline="0" dirty="0">
                          <a:solidFill>
                            <a:srgbClr val="093F59"/>
                          </a:solidFill>
                          <a:latin typeface="+mn-lt"/>
                        </a:rPr>
                        <a:t> non </a:t>
                      </a:r>
                      <a:r>
                        <a:rPr lang="en-GB" sz="3600" b="1" u="none" strike="noStrike" baseline="0" dirty="0" err="1">
                          <a:solidFill>
                            <a:srgbClr val="093F59"/>
                          </a:solidFill>
                          <a:latin typeface="+mn-lt"/>
                        </a:rPr>
                        <a:t>alcoolisées</a:t>
                      </a:r>
                      <a:endParaRPr lang="en-GB" sz="6000" dirty="0">
                        <a:solidFill>
                          <a:srgbClr val="093F59"/>
                        </a:solidFill>
                        <a:effectLst/>
                        <a:latin typeface="+mn-lt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+mn-lt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719827633"/>
                  </a:ext>
                </a:extLst>
              </a:tr>
              <a:tr h="587164">
                <a:tc>
                  <a:txBody>
                    <a:bodyPr/>
                    <a:lstStyle/>
                    <a:p>
                      <a:r>
                        <a:rPr lang="en-GB" sz="3600" b="0" u="none" strike="noStrike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</a:rPr>
                        <a:t>Coca cola</a:t>
                      </a:r>
                      <a:endParaRPr lang="en-GB" sz="6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170</a:t>
                      </a:r>
                      <a:endParaRPr lang="en-MU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909397101"/>
                  </a:ext>
                </a:extLst>
              </a:tr>
              <a:tr h="587164">
                <a:tc>
                  <a:txBody>
                    <a:bodyPr/>
                    <a:lstStyle/>
                    <a:p>
                      <a:r>
                        <a:rPr lang="it-IT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Diet Coca cola</a:t>
                      </a:r>
                      <a:endParaRPr lang="en-GB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954749381"/>
                  </a:ext>
                </a:extLst>
              </a:tr>
              <a:tr h="587164">
                <a:tc>
                  <a:txBody>
                    <a:bodyPr/>
                    <a:lstStyle/>
                    <a:p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Fanta</a:t>
                      </a:r>
                      <a:endParaRPr lang="en-GB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14955243"/>
                  </a:ext>
                </a:extLst>
              </a:tr>
              <a:tr h="587164">
                <a:tc>
                  <a:txBody>
                    <a:bodyPr/>
                    <a:lstStyle/>
                    <a:p>
                      <a:r>
                        <a:rPr lang="fr-FR" sz="3600" dirty="0">
                          <a:latin typeface="+mn-lt"/>
                        </a:rPr>
                        <a:t>L’eau tonique</a:t>
                      </a:r>
                      <a:endParaRPr lang="en-GB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831285035"/>
                  </a:ext>
                </a:extLst>
              </a:tr>
              <a:tr h="587164">
                <a:tc>
                  <a:txBody>
                    <a:bodyPr/>
                    <a:lstStyle/>
                    <a:p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Sprite</a:t>
                      </a:r>
                      <a:endParaRPr lang="en-GB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2213285765"/>
                  </a:ext>
                </a:extLst>
              </a:tr>
              <a:tr h="587164">
                <a:tc>
                  <a:txBody>
                    <a:bodyPr/>
                    <a:lstStyle/>
                    <a:p>
                      <a:endParaRPr lang="en-GB" sz="3600" dirty="0">
                        <a:solidFill>
                          <a:srgbClr val="00003A"/>
                        </a:solidFill>
                        <a:effectLst/>
                        <a:latin typeface="+mn-lt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254485389"/>
                  </a:ext>
                </a:extLst>
              </a:tr>
              <a:tr h="587164">
                <a:tc>
                  <a:txBody>
                    <a:bodyPr/>
                    <a:lstStyle/>
                    <a:p>
                      <a:r>
                        <a:rPr lang="en-GB" sz="3600" b="1" dirty="0" err="1">
                          <a:solidFill>
                            <a:srgbClr val="093F59"/>
                          </a:solidFill>
                          <a:effectLst/>
                          <a:latin typeface="+mn-lt"/>
                        </a:rPr>
                        <a:t>Bière</a:t>
                      </a:r>
                      <a:r>
                        <a:rPr lang="en-GB" sz="3600" b="1" dirty="0">
                          <a:solidFill>
                            <a:srgbClr val="093F59"/>
                          </a:solidFill>
                          <a:effectLst/>
                          <a:latin typeface="+mn-lt"/>
                        </a:rPr>
                        <a:t> locale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673560840"/>
                  </a:ext>
                </a:extLst>
              </a:tr>
              <a:tr h="3164955">
                <a:tc>
                  <a:txBody>
                    <a:bodyPr/>
                    <a:lstStyle/>
                    <a:p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Phoenix Beer</a:t>
                      </a:r>
                    </a:p>
                    <a:p>
                      <a:endParaRPr lang="en-GB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1" dirty="0" err="1">
                          <a:solidFill>
                            <a:srgbClr val="093F59"/>
                          </a:solidFill>
                          <a:effectLst/>
                          <a:latin typeface="+mn-lt"/>
                        </a:rPr>
                        <a:t>Bière</a:t>
                      </a:r>
                      <a:r>
                        <a:rPr lang="en-GB" sz="3600" b="1" dirty="0">
                          <a:solidFill>
                            <a:srgbClr val="093F59"/>
                          </a:solidFill>
                          <a:effectLst/>
                          <a:latin typeface="+mn-lt"/>
                        </a:rPr>
                        <a:t> sans </a:t>
                      </a:r>
                      <a:r>
                        <a:rPr lang="en-GB" sz="3600" b="1" dirty="0" err="1">
                          <a:solidFill>
                            <a:srgbClr val="093F59"/>
                          </a:solidFill>
                          <a:effectLst/>
                          <a:latin typeface="+mn-lt"/>
                        </a:rPr>
                        <a:t>alcool</a:t>
                      </a:r>
                      <a:endParaRPr lang="en-GB" sz="3600" b="1" dirty="0">
                        <a:solidFill>
                          <a:srgbClr val="093F59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Heineken 0.0%                                          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600" b="1" dirty="0">
                        <a:solidFill>
                          <a:srgbClr val="093F59"/>
                        </a:solidFill>
                        <a:effectLst/>
                        <a:latin typeface="+mn-lt"/>
                      </a:endParaRPr>
                    </a:p>
                    <a:p>
                      <a:endParaRPr lang="en-GB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275</a:t>
                      </a:r>
                    </a:p>
                    <a:p>
                      <a:pPr algn="r"/>
                      <a:endParaRPr lang="en-US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  <a:p>
                      <a:pPr algn="r"/>
                      <a:endParaRPr lang="en-US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  <a:p>
                      <a:pPr algn="r"/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Lato Light" panose="020F0502020204030203" pitchFamily="34" charset="0"/>
                          <a:cs typeface="Lato Light" panose="020F0502020204030203" pitchFamily="34" charset="0"/>
                        </a:rPr>
                        <a:t>250</a:t>
                      </a:r>
                      <a:endParaRPr lang="en-MU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956774331"/>
                  </a:ext>
                </a:extLst>
              </a:tr>
              <a:tr h="587164">
                <a:tc>
                  <a:txBody>
                    <a:bodyPr/>
                    <a:lstStyle/>
                    <a:p>
                      <a:endParaRPr lang="en-GB" sz="3600" dirty="0">
                        <a:solidFill>
                          <a:srgbClr val="00003A"/>
                        </a:solidFill>
                        <a:effectLst/>
                        <a:latin typeface="+mn-lt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955434117"/>
                  </a:ext>
                </a:extLst>
              </a:tr>
              <a:tr h="587164"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93F59"/>
                          </a:solidFill>
                          <a:effectLst/>
                          <a:latin typeface="+mn-lt"/>
                        </a:rPr>
                        <a:t>E</a:t>
                      </a:r>
                      <a:r>
                        <a:rPr lang="en-GB" sz="3600" b="1" dirty="0">
                          <a:solidFill>
                            <a:srgbClr val="093F59"/>
                          </a:solidFill>
                          <a:effectLst/>
                          <a:latin typeface="+mn-lt"/>
                        </a:rPr>
                        <a:t>au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2687501818"/>
                  </a:ext>
                </a:extLst>
              </a:tr>
              <a:tr h="587164">
                <a:tc>
                  <a:txBody>
                    <a:bodyPr/>
                    <a:lstStyle/>
                    <a:p>
                      <a:r>
                        <a:rPr lang="en-GB" sz="36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Eau</a:t>
                      </a:r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 plate</a:t>
                      </a:r>
                      <a:endParaRPr lang="en-GB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145</a:t>
                      </a:r>
                      <a:endParaRPr lang="en-MU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500668179"/>
                  </a:ext>
                </a:extLst>
              </a:tr>
              <a:tr h="587164">
                <a:tc>
                  <a:txBody>
                    <a:bodyPr/>
                    <a:lstStyle/>
                    <a:p>
                      <a:r>
                        <a:rPr lang="en-GB" sz="36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Eau</a:t>
                      </a:r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GB" sz="36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gazeuse</a:t>
                      </a:r>
                      <a:endParaRPr lang="en-GB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Lato Light" panose="020F0502020204030203" pitchFamily="34" charset="0"/>
                          <a:cs typeface="Calibri Light" panose="020F0302020204030204" pitchFamily="34" charset="0"/>
                        </a:rPr>
                        <a:t>145</a:t>
                      </a:r>
                      <a:endParaRPr lang="en-MU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Lato Light" panose="020F0502020204030203" pitchFamily="34" charset="0"/>
                        <a:cs typeface="Calibri Light" panose="020F0302020204030204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222223221"/>
                  </a:ext>
                </a:extLst>
              </a:tr>
              <a:tr h="587164">
                <a:tc>
                  <a:txBody>
                    <a:bodyPr/>
                    <a:lstStyle/>
                    <a:p>
                      <a:endParaRPr lang="en-GB" sz="3600" dirty="0">
                        <a:solidFill>
                          <a:srgbClr val="00003A"/>
                        </a:solidFill>
                        <a:effectLst/>
                        <a:latin typeface="+mn-lt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91248914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5C22DD7D-4B4D-4A1B-BE0E-6AD3741E3A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074426"/>
              </p:ext>
            </p:extLst>
          </p:nvPr>
        </p:nvGraphicFramePr>
        <p:xfrm>
          <a:off x="1032827" y="831850"/>
          <a:ext cx="9237346" cy="14508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48601">
                  <a:extLst>
                    <a:ext uri="{9D8B030D-6E8A-4147-A177-3AD203B41FA5}">
                      <a16:colId xmlns:a16="http://schemas.microsoft.com/office/drawing/2014/main" val="1966699935"/>
                    </a:ext>
                  </a:extLst>
                </a:gridCol>
                <a:gridCol w="1388745">
                  <a:extLst>
                    <a:ext uri="{9D8B030D-6E8A-4147-A177-3AD203B41FA5}">
                      <a16:colId xmlns:a16="http://schemas.microsoft.com/office/drawing/2014/main" val="42911043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3600" b="1" dirty="0">
                          <a:solidFill>
                            <a:srgbClr val="093F59"/>
                          </a:solidFill>
                          <a:effectLst/>
                        </a:rPr>
                        <a:t>SUPPLÉMENTS</a:t>
                      </a:r>
                      <a:endParaRPr lang="en-GB" sz="3600" dirty="0">
                        <a:solidFill>
                          <a:srgbClr val="093F59"/>
                        </a:solidFill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228728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b="1" dirty="0">
                          <a:solidFill>
                            <a:srgbClr val="093F59"/>
                          </a:solidFill>
                          <a:effectLst/>
                        </a:rPr>
                        <a:t>Noisettes</a:t>
                      </a:r>
                      <a:endParaRPr lang="en-GB" sz="3600" dirty="0">
                        <a:solidFill>
                          <a:srgbClr val="093F59"/>
                        </a:solidFill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981700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Amande</a:t>
                      </a:r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(50g)</a:t>
                      </a:r>
                      <a:endParaRPr lang="en-GB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302020204030203" pitchFamily="34" charset="77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95</a:t>
                      </a:r>
                      <a:endParaRPr lang="en-MU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302020204030203" pitchFamily="34" charset="77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747621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3600" dirty="0">
                        <a:solidFill>
                          <a:srgbClr val="00003A"/>
                        </a:solidFill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789607430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r>
                        <a:rPr lang="en-GB" sz="3600" b="1" u="none" strike="noStrike" baseline="0">
                          <a:solidFill>
                            <a:srgbClr val="093F59"/>
                          </a:solidFill>
                        </a:rPr>
                        <a:t>Fruits sec</a:t>
                      </a:r>
                      <a:endParaRPr lang="en-GB" sz="6000" dirty="0">
                        <a:solidFill>
                          <a:srgbClr val="093F59"/>
                        </a:solidFill>
                        <a:effectLst/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7198276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b="0" u="none" strike="noStrike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Mangue </a:t>
                      </a:r>
                      <a:r>
                        <a:rPr lang="en-GB" sz="3600" b="0" u="none" strike="noStrike" baseline="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séchée</a:t>
                      </a:r>
                      <a:r>
                        <a:rPr lang="en-GB" sz="3600" b="0" u="none" strike="noStrike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(50g)</a:t>
                      </a:r>
                      <a:endParaRPr lang="en-GB" sz="6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effectLst/>
                        </a:rPr>
                        <a:t>140</a:t>
                      </a:r>
                      <a:endParaRPr lang="en-MU" sz="3600" dirty="0"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9093971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Tropical mix (50g)</a:t>
                      </a:r>
                      <a:endParaRPr lang="en-GB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effectLst/>
                        </a:rPr>
                        <a:t>80</a:t>
                      </a:r>
                      <a:endParaRPr lang="en-MU" sz="3600" dirty="0"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14955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3600" dirty="0">
                        <a:solidFill>
                          <a:srgbClr val="00003A"/>
                        </a:solidFill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254485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b="1" dirty="0">
                          <a:solidFill>
                            <a:srgbClr val="093F59"/>
                          </a:solidFill>
                          <a:effectLst/>
                        </a:rPr>
                        <a:t>Trial Mix</a:t>
                      </a:r>
                      <a:endParaRPr lang="en-GB" sz="3600" b="1" dirty="0">
                        <a:solidFill>
                          <a:srgbClr val="093F59"/>
                        </a:solidFill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673560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Montagu mix (50g)</a:t>
                      </a:r>
                      <a:endParaRPr lang="en-GB" sz="3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90</a:t>
                      </a:r>
                      <a:endParaRPr lang="en-MU" sz="3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551189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3600" dirty="0">
                        <a:solidFill>
                          <a:srgbClr val="00003A"/>
                        </a:solidFill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955434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b="1" dirty="0">
                          <a:solidFill>
                            <a:srgbClr val="093F59"/>
                          </a:solidFill>
                          <a:effectLst/>
                        </a:rPr>
                        <a:t>Cookies</a:t>
                      </a:r>
                      <a:endParaRPr lang="en-GB" sz="3600" b="1" dirty="0">
                        <a:solidFill>
                          <a:srgbClr val="093F59"/>
                        </a:solidFill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2687501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3600" dirty="0"/>
                        <a:t>Pépite de chocolat (3 pcs)</a:t>
                      </a:r>
                      <a:endParaRPr lang="en-GB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70</a:t>
                      </a:r>
                      <a:endParaRPr lang="en-MU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500668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3600" dirty="0"/>
                        <a:t>Noix de coco (3 pcs)</a:t>
                      </a:r>
                      <a:endParaRPr lang="en-GB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70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2222232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3600" b="1" u="none" strike="noStrike" baseline="0" dirty="0">
                        <a:solidFill>
                          <a:srgbClr val="093F59"/>
                        </a:solidFill>
                      </a:endParaRPr>
                    </a:p>
                    <a:p>
                      <a:r>
                        <a:rPr lang="en-GB" sz="3600" b="1" u="none" strike="noStrike" baseline="0" dirty="0" err="1">
                          <a:solidFill>
                            <a:srgbClr val="093F59"/>
                          </a:solidFill>
                        </a:rPr>
                        <a:t>Dopper</a:t>
                      </a:r>
                      <a:endParaRPr lang="en-GB" sz="3600" b="1" u="none" strike="noStrike" baseline="0" dirty="0">
                        <a:solidFill>
                          <a:srgbClr val="093F59"/>
                        </a:solidFill>
                      </a:endParaRPr>
                    </a:p>
                    <a:p>
                      <a:endParaRPr lang="en-GB" sz="3600" dirty="0">
                        <a:solidFill>
                          <a:srgbClr val="093F59"/>
                        </a:solidFill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GB" sz="3600" dirty="0"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  <a:p>
                      <a:pPr algn="r"/>
                      <a:r>
                        <a:rPr lang="en-GB" sz="3600" dirty="0">
                          <a:effectLst/>
                          <a:latin typeface="Callibri bold"/>
                          <a:ea typeface="Lato Light" panose="020F0502020204030203" pitchFamily="34" charset="0"/>
                          <a:cs typeface="Lato Light" panose="020F0502020204030203" pitchFamily="34" charset="0"/>
                        </a:rPr>
                        <a:t>500</a:t>
                      </a:r>
                      <a:endParaRPr lang="en-MU" sz="3600" dirty="0">
                        <a:effectLst/>
                        <a:latin typeface="Callibri bold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2066917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b="1" dirty="0" err="1">
                          <a:solidFill>
                            <a:srgbClr val="00003A"/>
                          </a:solidFill>
                          <a:effectLst/>
                          <a:latin typeface="+mn-lt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Congelés</a:t>
                      </a:r>
                      <a:endParaRPr lang="en-GB" sz="3600" b="1" dirty="0">
                        <a:solidFill>
                          <a:srgbClr val="00003A"/>
                        </a:solidFill>
                        <a:effectLst/>
                        <a:latin typeface="+mn-lt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  <a:p>
                      <a:r>
                        <a:rPr lang="en-GB" sz="3200" dirty="0">
                          <a:solidFill>
                            <a:srgbClr val="00003A"/>
                          </a:solidFill>
                          <a:effectLst/>
                          <a:latin typeface="+mj-lt"/>
                        </a:rPr>
                        <a:t>Popsicles</a:t>
                      </a:r>
                    </a:p>
                    <a:p>
                      <a:endParaRPr lang="en-GB" sz="3200" dirty="0">
                        <a:solidFill>
                          <a:srgbClr val="00003A"/>
                        </a:solidFill>
                        <a:effectLst/>
                        <a:latin typeface="+mj-lt"/>
                      </a:endParaRPr>
                    </a:p>
                    <a:p>
                      <a:endParaRPr lang="en-GB" sz="3200" dirty="0">
                        <a:solidFill>
                          <a:srgbClr val="00003A"/>
                        </a:solidFill>
                        <a:effectLst/>
                        <a:latin typeface="+mj-lt"/>
                      </a:endParaRPr>
                    </a:p>
                    <a:p>
                      <a:r>
                        <a:rPr lang="en-GB" sz="3200" b="1" u="none" strike="noStrike" baseline="0" dirty="0" err="1">
                          <a:solidFill>
                            <a:srgbClr val="093F59"/>
                          </a:solidFill>
                        </a:rPr>
                        <a:t>Chocolat</a:t>
                      </a:r>
                      <a:endParaRPr lang="en-GB" sz="3200" b="1" u="none" strike="noStrike" baseline="0" dirty="0">
                        <a:solidFill>
                          <a:srgbClr val="093F59"/>
                        </a:solidFill>
                      </a:endParaRPr>
                    </a:p>
                    <a:p>
                      <a:r>
                        <a:rPr lang="fr-FR" sz="3200" dirty="0"/>
                        <a:t>Amande &amp; noix de coco (vegan) (50g)                             </a:t>
                      </a:r>
                    </a:p>
                    <a:p>
                      <a:r>
                        <a:rPr lang="fr-FR" sz="3200" dirty="0"/>
                        <a:t>Chocolat noir  (vegan &amp; sans sucre) (pcs) </a:t>
                      </a:r>
                      <a:endParaRPr lang="en-GB" sz="3200" b="1" u="none" strike="noStrike" baseline="0" dirty="0">
                        <a:solidFill>
                          <a:srgbClr val="093F59"/>
                        </a:solidFill>
                      </a:endParaRPr>
                    </a:p>
                    <a:p>
                      <a:endParaRPr lang="en-GB" sz="3200" dirty="0">
                        <a:solidFill>
                          <a:srgbClr val="00003A"/>
                        </a:solidFill>
                        <a:effectLst/>
                        <a:latin typeface="+mj-lt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>
                          <a:effectLst/>
                          <a:latin typeface="Calibri body"/>
                          <a:ea typeface="Calibri bold" panose="020F0702030404030204" pitchFamily="34" charset="0"/>
                          <a:cs typeface="Calibri bold" panose="020F0702030404030204" pitchFamily="34" charset="0"/>
                        </a:rPr>
                        <a:t>165</a:t>
                      </a:r>
                    </a:p>
                    <a:p>
                      <a:pPr algn="r"/>
                      <a:endParaRPr lang="en-GB" sz="3600" dirty="0">
                        <a:effectLst/>
                        <a:latin typeface="Calibri body"/>
                        <a:ea typeface="Calibri bold" panose="020F0702030404030204" pitchFamily="34" charset="0"/>
                        <a:cs typeface="Calibri bold" panose="020F0702030404030204" pitchFamily="34" charset="0"/>
                      </a:endParaRPr>
                    </a:p>
                    <a:p>
                      <a:pPr algn="r"/>
                      <a:endParaRPr lang="en-GB" sz="3600" dirty="0">
                        <a:effectLst/>
                        <a:latin typeface="Calibri body"/>
                        <a:ea typeface="Calibri bold" panose="020F0702030404030204" pitchFamily="34" charset="0"/>
                        <a:cs typeface="Calibri bold" panose="020F0702030404030204" pitchFamily="34" charset="0"/>
                      </a:endParaRPr>
                    </a:p>
                    <a:p>
                      <a:pPr algn="r"/>
                      <a:endParaRPr lang="en-GB" sz="3600" dirty="0">
                        <a:effectLst/>
                        <a:latin typeface="Calibri body"/>
                        <a:ea typeface="Calibri bold" panose="020F0702030404030204" pitchFamily="34" charset="0"/>
                        <a:cs typeface="Calibri bold" panose="020F0702030404030204" pitchFamily="34" charset="0"/>
                      </a:endParaRPr>
                    </a:p>
                    <a:p>
                      <a:pPr algn="r"/>
                      <a:r>
                        <a:rPr lang="en-GB" sz="3600" dirty="0">
                          <a:effectLst/>
                          <a:latin typeface="Calibri body"/>
                          <a:ea typeface="Calibri bold" panose="020F0702030404030204" pitchFamily="34" charset="0"/>
                          <a:cs typeface="Calibri bold" panose="020F0702030404030204" pitchFamily="34" charset="0"/>
                        </a:rPr>
                        <a:t>70</a:t>
                      </a:r>
                    </a:p>
                    <a:p>
                      <a:pPr algn="r"/>
                      <a:r>
                        <a:rPr lang="en-GB" sz="3600" dirty="0">
                          <a:effectLst/>
                          <a:latin typeface="Calibri body"/>
                          <a:ea typeface="Calibri bold" panose="020F0702030404030204" pitchFamily="34" charset="0"/>
                          <a:cs typeface="Calibri bold" panose="020F0702030404030204" pitchFamily="34" charset="0"/>
                        </a:rPr>
                        <a:t>150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38318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6607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5C22DD7D-4B4D-4A1B-BE0E-6AD3741E3A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3801554"/>
              </p:ext>
            </p:extLst>
          </p:nvPr>
        </p:nvGraphicFramePr>
        <p:xfrm>
          <a:off x="1032827" y="527050"/>
          <a:ext cx="9237346" cy="624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48601">
                  <a:extLst>
                    <a:ext uri="{9D8B030D-6E8A-4147-A177-3AD203B41FA5}">
                      <a16:colId xmlns:a16="http://schemas.microsoft.com/office/drawing/2014/main" val="1966699935"/>
                    </a:ext>
                  </a:extLst>
                </a:gridCol>
                <a:gridCol w="1388745">
                  <a:extLst>
                    <a:ext uri="{9D8B030D-6E8A-4147-A177-3AD203B41FA5}">
                      <a16:colId xmlns:a16="http://schemas.microsoft.com/office/drawing/2014/main" val="42911043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3600" dirty="0">
                        <a:solidFill>
                          <a:srgbClr val="00003A"/>
                        </a:solidFill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383180150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B2A9957-FF57-705F-03E2-0EDEA48219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0849576"/>
              </p:ext>
            </p:extLst>
          </p:nvPr>
        </p:nvGraphicFramePr>
        <p:xfrm>
          <a:off x="1384300" y="2584450"/>
          <a:ext cx="9443721" cy="9174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54976">
                  <a:extLst>
                    <a:ext uri="{9D8B030D-6E8A-4147-A177-3AD203B41FA5}">
                      <a16:colId xmlns:a16="http://schemas.microsoft.com/office/drawing/2014/main" val="2138632617"/>
                    </a:ext>
                  </a:extLst>
                </a:gridCol>
                <a:gridCol w="1388745">
                  <a:extLst>
                    <a:ext uri="{9D8B030D-6E8A-4147-A177-3AD203B41FA5}">
                      <a16:colId xmlns:a16="http://schemas.microsoft.com/office/drawing/2014/main" val="42630947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3600" b="1" dirty="0">
                          <a:solidFill>
                            <a:srgbClr val="093F59"/>
                          </a:solidFill>
                        </a:rPr>
                        <a:t>Bière importée</a:t>
                      </a:r>
                      <a:endParaRPr lang="en-GB" sz="3600" b="1" dirty="0">
                        <a:solidFill>
                          <a:srgbClr val="093F59"/>
                        </a:solidFill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020132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Heineken Can</a:t>
                      </a:r>
                      <a:endParaRPr lang="en-GB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302020204030203" pitchFamily="34" charset="77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295</a:t>
                      </a:r>
                      <a:endParaRPr lang="en-MU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302020204030203" pitchFamily="34" charset="77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49467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3600" b="1" dirty="0">
                        <a:solidFill>
                          <a:srgbClr val="093F59"/>
                        </a:solidFill>
                        <a:effectLst/>
                      </a:endParaRPr>
                    </a:p>
                    <a:p>
                      <a:r>
                        <a:rPr lang="en-GB" sz="3600" b="1" dirty="0" err="1">
                          <a:solidFill>
                            <a:srgbClr val="093F59"/>
                          </a:solidFill>
                          <a:effectLst/>
                        </a:rPr>
                        <a:t>Boissons</a:t>
                      </a:r>
                      <a:r>
                        <a:rPr lang="en-GB" sz="3600" b="1" dirty="0">
                          <a:solidFill>
                            <a:srgbClr val="093F59"/>
                          </a:solidFill>
                          <a:effectLst/>
                        </a:rPr>
                        <a:t> </a:t>
                      </a:r>
                      <a:r>
                        <a:rPr lang="en-GB" sz="3600" b="1" dirty="0" err="1">
                          <a:solidFill>
                            <a:srgbClr val="093F59"/>
                          </a:solidFill>
                          <a:effectLst/>
                        </a:rPr>
                        <a:t>Énergisantes</a:t>
                      </a:r>
                      <a:endParaRPr lang="en-GB" sz="3600" b="1" dirty="0">
                        <a:solidFill>
                          <a:srgbClr val="093F59"/>
                        </a:solidFill>
                        <a:effectLst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514014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Red bull</a:t>
                      </a:r>
                      <a:endParaRPr lang="en-GB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effectLst/>
                        </a:rPr>
                        <a:t>300</a:t>
                      </a:r>
                      <a:endParaRPr lang="en-MU" sz="3600" dirty="0"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6825844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3600" dirty="0">
                        <a:solidFill>
                          <a:srgbClr val="00003A"/>
                        </a:solidFill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705171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3600" b="1" dirty="0">
                          <a:solidFill>
                            <a:srgbClr val="093F59"/>
                          </a:solidFill>
                        </a:rPr>
                        <a:t>Bouteilles de rhum</a:t>
                      </a:r>
                      <a:endParaRPr lang="en-GB" sz="3600" b="1" dirty="0">
                        <a:solidFill>
                          <a:srgbClr val="093F59"/>
                        </a:solidFill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997738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Rhum New grove Liqueur </a:t>
                      </a:r>
                      <a:r>
                        <a:rPr lang="en-GB" sz="36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Vanille</a:t>
                      </a:r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(700ml)</a:t>
                      </a:r>
                      <a:endParaRPr lang="en-GB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1500</a:t>
                      </a:r>
                      <a:endParaRPr lang="en-MU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7582528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Rhum New grove Liqueur Café (700ml)</a:t>
                      </a:r>
                      <a:endParaRPr lang="en-GB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1500</a:t>
                      </a:r>
                      <a:endParaRPr lang="en-MU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06023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3600" dirty="0">
                        <a:solidFill>
                          <a:srgbClr val="00003A"/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662815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1" dirty="0">
                          <a:solidFill>
                            <a:srgbClr val="093F59"/>
                          </a:solidFill>
                          <a:effectLst/>
                          <a:latin typeface="+mj-lt"/>
                        </a:rPr>
                        <a:t>Coffret Rhum / </a:t>
                      </a:r>
                      <a:r>
                        <a:rPr lang="en-GB" sz="3600" b="1" dirty="0" err="1">
                          <a:solidFill>
                            <a:srgbClr val="093F59"/>
                          </a:solidFill>
                          <a:effectLst/>
                          <a:latin typeface="+mj-lt"/>
                        </a:rPr>
                        <a:t>Alcool</a:t>
                      </a:r>
                      <a:endParaRPr lang="en-GB" sz="3600" b="1" dirty="0">
                        <a:solidFill>
                          <a:srgbClr val="093F59"/>
                        </a:solidFill>
                        <a:effectLst/>
                        <a:latin typeface="+mj-lt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effectLst/>
                          <a:latin typeface="+mj-lt"/>
                          <a:ea typeface="Lato Light" panose="020F0502020204030203" pitchFamily="34" charset="0"/>
                          <a:cs typeface="Lato Light" panose="020F0502020204030203" pitchFamily="34" charset="0"/>
                        </a:rPr>
                        <a:t>1700</a:t>
                      </a:r>
                      <a:endParaRPr lang="en-MU" sz="3600" dirty="0">
                        <a:effectLst/>
                        <a:latin typeface="+mj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9310123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600" b="1" dirty="0">
                        <a:solidFill>
                          <a:srgbClr val="093F59"/>
                        </a:solidFill>
                        <a:effectLst/>
                        <a:latin typeface="+mj-lt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+mj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350272004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r>
                        <a:rPr lang="fr-FR" sz="3600" b="1" dirty="0">
                          <a:solidFill>
                            <a:srgbClr val="093F59"/>
                          </a:solidFill>
                          <a:effectLst/>
                          <a:latin typeface="+mn-lt"/>
                        </a:rPr>
                        <a:t>Vin locale</a:t>
                      </a:r>
                      <a:endParaRPr lang="en-GB" sz="3600" b="1" dirty="0">
                        <a:solidFill>
                          <a:srgbClr val="093F59"/>
                        </a:solidFill>
                        <a:effectLst/>
                        <a:latin typeface="+mn-lt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 dirty="0"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40667082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3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Lato Light" panose="020F0502020204030203" pitchFamily="34" charset="0"/>
                          <a:cs typeface="Lato Light" panose="020F0502020204030203" pitchFamily="34" charset="0"/>
                        </a:rPr>
                        <a:t>Takamaka Aperichy Rosé</a:t>
                      </a:r>
                      <a:endParaRPr lang="en-GB" sz="3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1600</a:t>
                      </a:r>
                      <a:endParaRPr lang="en-MU" sz="3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41420454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3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Lato Light" panose="020F0502020204030203" pitchFamily="34" charset="0"/>
                          <a:cs typeface="Lato Light" panose="020F0502020204030203" pitchFamily="34" charset="0"/>
                        </a:rPr>
                        <a:t>Takamaka Aquarel </a:t>
                      </a:r>
                      <a:r>
                        <a:rPr lang="fr-FR" sz="3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Lato Light" panose="020F0502020204030203" pitchFamily="34" charset="0"/>
                          <a:cs typeface="Lato Light" panose="020F0502020204030203" pitchFamily="34" charset="0"/>
                        </a:rPr>
                        <a:t>Blanc</a:t>
                      </a:r>
                      <a:endParaRPr lang="en-GB" sz="3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</a:rPr>
                        <a:t>1600</a:t>
                      </a:r>
                      <a:endParaRPr lang="en-MU" sz="3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805814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1104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</TotalTime>
  <Words>262</Words>
  <Application>Microsoft Office PowerPoint</Application>
  <PresentationFormat>Custom</PresentationFormat>
  <Paragraphs>97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Calibri body</vt:lpstr>
      <vt:lpstr>Callibri bold</vt:lpstr>
      <vt:lpstr>Lato</vt:lpstr>
      <vt:lpstr>Lato Light</vt:lpstr>
      <vt:lpstr>Lato-Light</vt:lpstr>
      <vt:lpstr>Office Theme</vt:lpstr>
      <vt:lpstr>RIEN DANS LE MINIBAR??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NOTHING IN YOUR MINI BAR?</dc:title>
  <dc:creator>Jennifer CL</dc:creator>
  <cp:lastModifiedBy>Kishan Bullah Danah</cp:lastModifiedBy>
  <cp:revision>34</cp:revision>
  <dcterms:created xsi:type="dcterms:W3CDTF">2022-05-25T04:54:01Z</dcterms:created>
  <dcterms:modified xsi:type="dcterms:W3CDTF">2026-02-27T09:08:06Z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2022-04-14T00:00:00Z</vt:filetime>
  </property>
  <property fmtid="{D5CDD505-2E9C-101B-9397-08002B2CF9AE}" pid="3" name="Creator">
    <vt:lpwstr>Adobe InDesign 17.2 (Macintosh)</vt:lpwstr>
  </property>
  <property fmtid="{D5CDD505-2E9C-101B-9397-08002B2CF9AE}" pid="4" name="LastSaved">
    <vt:filetime>2022-05-25T00:00:00Z</vt:filetime>
  </property>
</Properties>
</file>