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1303000" cy="20104100"/>
  <p:notesSz cx="6735763" cy="9866313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93F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1" d="100"/>
          <a:sy n="31" d="100"/>
        </p:scale>
        <p:origin x="2731" y="-125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shan Bullah Danah" userId="e244f8c7-ba77-4e34-93b3-bb332d7a545f" providerId="ADAL" clId="{EA8F3E09-1A6B-4BC1-9ABC-A25BFB452444}"/>
    <pc:docChg chg="undo custSel modSld">
      <pc:chgData name="Kishan Bullah Danah" userId="e244f8c7-ba77-4e34-93b3-bb332d7a545f" providerId="ADAL" clId="{EA8F3E09-1A6B-4BC1-9ABC-A25BFB452444}" dt="2026-02-27T09:07:39.931" v="31" actId="20577"/>
      <pc:docMkLst>
        <pc:docMk/>
      </pc:docMkLst>
      <pc:sldChg chg="modSp mod">
        <pc:chgData name="Kishan Bullah Danah" userId="e244f8c7-ba77-4e34-93b3-bb332d7a545f" providerId="ADAL" clId="{EA8F3E09-1A6B-4BC1-9ABC-A25BFB452444}" dt="2026-02-27T09:02:58.154" v="16" actId="20577"/>
        <pc:sldMkLst>
          <pc:docMk/>
          <pc:sldMk cId="0" sldId="257"/>
        </pc:sldMkLst>
        <pc:graphicFrameChg chg="modGraphic">
          <ac:chgData name="Kishan Bullah Danah" userId="e244f8c7-ba77-4e34-93b3-bb332d7a545f" providerId="ADAL" clId="{EA8F3E09-1A6B-4BC1-9ABC-A25BFB452444}" dt="2026-02-27T09:02:58.154" v="16" actId="20577"/>
          <ac:graphicFrameMkLst>
            <pc:docMk/>
            <pc:sldMk cId="0" sldId="257"/>
            <ac:graphicFrameMk id="3" creationId="{69982F0E-A2C0-0D78-3838-E86FA5ED39B5}"/>
          </ac:graphicFrameMkLst>
        </pc:graphicFrameChg>
      </pc:sldChg>
      <pc:sldChg chg="modSp mod">
        <pc:chgData name="Kishan Bullah Danah" userId="e244f8c7-ba77-4e34-93b3-bb332d7a545f" providerId="ADAL" clId="{EA8F3E09-1A6B-4BC1-9ABC-A25BFB452444}" dt="2026-02-27T09:07:39.931" v="31" actId="20577"/>
        <pc:sldMkLst>
          <pc:docMk/>
          <pc:sldMk cId="1926607372" sldId="258"/>
        </pc:sldMkLst>
        <pc:graphicFrameChg chg="modGraphic">
          <ac:chgData name="Kishan Bullah Danah" userId="e244f8c7-ba77-4e34-93b3-bb332d7a545f" providerId="ADAL" clId="{EA8F3E09-1A6B-4BC1-9ABC-A25BFB452444}" dt="2026-02-27T09:07:39.931" v="31" actId="20577"/>
          <ac:graphicFrameMkLst>
            <pc:docMk/>
            <pc:sldMk cId="1926607372" sldId="258"/>
            <ac:graphicFrameMk id="2" creationId="{5C22DD7D-4B4D-4A1B-BE0E-6AD3741E3A4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48201" y="6232271"/>
            <a:ext cx="9612948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96402" y="11258296"/>
            <a:ext cx="7916545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950" b="1" i="0">
                <a:solidFill>
                  <a:srgbClr val="0A4059"/>
                </a:solidFill>
                <a:latin typeface="Lato"/>
                <a:cs typeface="La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650" b="0" i="0">
                <a:solidFill>
                  <a:srgbClr val="231F20"/>
                </a:solidFill>
                <a:latin typeface="Lato-Light"/>
                <a:cs typeface="Lato-Ligh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950" b="1" i="0">
                <a:solidFill>
                  <a:srgbClr val="0A4059"/>
                </a:solidFill>
                <a:latin typeface="Lato"/>
                <a:cs typeface="La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65467" y="4623943"/>
            <a:ext cx="4919567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824315" y="4623943"/>
            <a:ext cx="4919567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950" b="1" i="0">
                <a:solidFill>
                  <a:srgbClr val="0A4059"/>
                </a:solidFill>
                <a:latin typeface="Lato"/>
                <a:cs typeface="La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103054" y="6918588"/>
            <a:ext cx="5103241" cy="15455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950" b="1" i="0">
                <a:solidFill>
                  <a:srgbClr val="0A4059"/>
                </a:solidFill>
                <a:latin typeface="Lato"/>
                <a:cs typeface="La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590838" y="8961584"/>
            <a:ext cx="8127673" cy="67119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50" b="0" i="0">
                <a:solidFill>
                  <a:srgbClr val="231F20"/>
                </a:solidFill>
                <a:latin typeface="Lato-Light"/>
                <a:cs typeface="Lato-Ligh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845179" y="18696814"/>
            <a:ext cx="3618992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65467" y="18696814"/>
            <a:ext cx="260115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142732" y="18696814"/>
            <a:ext cx="260115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2301" y="5705301"/>
            <a:ext cx="10058398" cy="72385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70485" marR="5080" indent="636270" algn="ctr">
              <a:lnSpc>
                <a:spcPct val="100699"/>
              </a:lnSpc>
              <a:spcBef>
                <a:spcPts val="90"/>
              </a:spcBef>
            </a:pPr>
            <a:r>
              <a:t>NOTHING</a:t>
            </a:r>
            <a:r>
              <a:rPr spc="-200"/>
              <a:t> </a:t>
            </a:r>
            <a:r>
              <a:rPr spc="-25"/>
              <a:t>IN </a:t>
            </a:r>
            <a:r>
              <a:t>YOUR</a:t>
            </a:r>
            <a:r>
              <a:rPr spc="-105"/>
              <a:t> </a:t>
            </a:r>
            <a:r>
              <a:t>MINI</a:t>
            </a:r>
            <a:r>
              <a:rPr spc="-100"/>
              <a:t> </a:t>
            </a:r>
            <a:r>
              <a:rPr spc="-20"/>
              <a:t>BAR?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1447881" y="8242685"/>
            <a:ext cx="8559637" cy="675377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40360" marR="276860" algn="ctr">
              <a:lnSpc>
                <a:spcPct val="100000"/>
              </a:lnSpc>
              <a:spcBef>
                <a:spcPts val="105"/>
              </a:spcBef>
            </a:pPr>
            <a:r>
              <a:t>Wander</a:t>
            </a:r>
            <a:r>
              <a:rPr spc="-55"/>
              <a:t> </a:t>
            </a:r>
            <a:r>
              <a:t>over</a:t>
            </a:r>
            <a:r>
              <a:rPr spc="-45"/>
              <a:t> </a:t>
            </a:r>
            <a:r>
              <a:t>and</a:t>
            </a:r>
            <a:r>
              <a:rPr spc="-50"/>
              <a:t> </a:t>
            </a:r>
            <a:r>
              <a:t>help</a:t>
            </a:r>
            <a:r>
              <a:rPr spc="-45"/>
              <a:t> </a:t>
            </a:r>
            <a:r>
              <a:t>yourself</a:t>
            </a:r>
            <a:r>
              <a:rPr spc="-45"/>
              <a:t> </a:t>
            </a:r>
            <a:r>
              <a:t>to</a:t>
            </a:r>
            <a:r>
              <a:rPr lang="en-GB" spc="-50"/>
              <a:t> </a:t>
            </a:r>
            <a:r>
              <a:rPr spc="-20"/>
              <a:t>grab </a:t>
            </a:r>
            <a:r>
              <a:t>some</a:t>
            </a:r>
            <a:r>
              <a:rPr spc="-5"/>
              <a:t> </a:t>
            </a:r>
            <a:r>
              <a:t>coffee,</a:t>
            </a:r>
            <a:r>
              <a:rPr spc="-5"/>
              <a:t> </a:t>
            </a:r>
            <a:r>
              <a:t>tea,</a:t>
            </a:r>
            <a:r>
              <a:rPr spc="-10"/>
              <a:t> snacks,</a:t>
            </a:r>
            <a:r>
              <a:rPr lang="en-US" spc="-10"/>
              <a:t> </a:t>
            </a:r>
            <a:r>
              <a:t>and</a:t>
            </a:r>
            <a:r>
              <a:rPr spc="-15"/>
              <a:t> </a:t>
            </a:r>
            <a:r>
              <a:t>cold</a:t>
            </a:r>
            <a:r>
              <a:rPr spc="-10"/>
              <a:t> </a:t>
            </a:r>
            <a:r>
              <a:t>drinks</a:t>
            </a:r>
            <a:r>
              <a:rPr spc="-10"/>
              <a:t> </a:t>
            </a:r>
            <a:r>
              <a:t>for</a:t>
            </a:r>
            <a:r>
              <a:rPr spc="-10"/>
              <a:t> </a:t>
            </a:r>
            <a:r>
              <a:t>your</a:t>
            </a:r>
            <a:r>
              <a:rPr spc="-5"/>
              <a:t> </a:t>
            </a:r>
            <a:r>
              <a:rPr spc="-10"/>
              <a:t>stay.</a:t>
            </a:r>
            <a:r>
              <a:rPr lang="en-US" spc="-10"/>
              <a:t> </a:t>
            </a:r>
          </a:p>
          <a:p>
            <a:pPr marL="60960" algn="ctr">
              <a:lnSpc>
                <a:spcPct val="100000"/>
              </a:lnSpc>
              <a:spcBef>
                <a:spcPts val="15"/>
              </a:spcBef>
            </a:pPr>
            <a:r>
              <a:t>We</a:t>
            </a:r>
            <a:r>
              <a:rPr spc="-35"/>
              <a:t> </a:t>
            </a:r>
            <a:r>
              <a:t>also</a:t>
            </a:r>
            <a:r>
              <a:rPr spc="-35"/>
              <a:t> </a:t>
            </a:r>
            <a:r>
              <a:t>have</a:t>
            </a:r>
            <a:r>
              <a:rPr spc="-30"/>
              <a:t> </a:t>
            </a:r>
            <a:r>
              <a:rPr spc="-10"/>
              <a:t>in-</a:t>
            </a:r>
            <a:r>
              <a:t>store</a:t>
            </a:r>
            <a:r>
              <a:rPr spc="-35"/>
              <a:t> </a:t>
            </a:r>
            <a:r>
              <a:t>more</a:t>
            </a:r>
            <a:r>
              <a:rPr spc="-35"/>
              <a:t> </a:t>
            </a:r>
            <a:r>
              <a:rPr spc="-10"/>
              <a:t>goodies </a:t>
            </a:r>
            <a:r>
              <a:t>that</a:t>
            </a:r>
            <a:r>
              <a:rPr spc="-45"/>
              <a:t> </a:t>
            </a:r>
            <a:r>
              <a:t>you</a:t>
            </a:r>
            <a:r>
              <a:rPr spc="-40"/>
              <a:t> </a:t>
            </a:r>
            <a:r>
              <a:t>might</a:t>
            </a:r>
            <a:r>
              <a:rPr spc="-40"/>
              <a:t> </a:t>
            </a:r>
            <a:r>
              <a:t>find</a:t>
            </a:r>
            <a:r>
              <a:rPr spc="-40"/>
              <a:t> </a:t>
            </a:r>
            <a:r>
              <a:t>fancy</a:t>
            </a:r>
            <a:r>
              <a:rPr spc="-40"/>
              <a:t> </a:t>
            </a:r>
            <a:r>
              <a:rPr spc="-20"/>
              <a:t>too!</a:t>
            </a:r>
          </a:p>
          <a:p>
            <a:pPr marL="60960" algn="ctr">
              <a:lnSpc>
                <a:spcPct val="100000"/>
              </a:lnSpc>
              <a:spcBef>
                <a:spcPts val="20"/>
              </a:spcBef>
            </a:pPr>
            <a:r>
              <a:rPr lang="en-US" spc="-20"/>
              <a:t> </a:t>
            </a:r>
            <a:endParaRPr spc="-20"/>
          </a:p>
          <a:p>
            <a:pPr marL="73660" marR="5080" indent="737235" algn="ctr">
              <a:lnSpc>
                <a:spcPct val="100000"/>
              </a:lnSpc>
              <a:spcBef>
                <a:spcPts val="5"/>
              </a:spcBef>
            </a:pPr>
            <a:r>
              <a:t>By</a:t>
            </a:r>
            <a:r>
              <a:rPr spc="-10"/>
              <a:t> </a:t>
            </a:r>
            <a:r>
              <a:t>doing</a:t>
            </a:r>
            <a:r>
              <a:rPr spc="-10"/>
              <a:t> </a:t>
            </a:r>
            <a:r>
              <a:t>this,</a:t>
            </a:r>
            <a:r>
              <a:rPr spc="-15"/>
              <a:t> </a:t>
            </a:r>
            <a:r>
              <a:t>you</a:t>
            </a:r>
            <a:r>
              <a:rPr spc="-5"/>
              <a:t> </a:t>
            </a:r>
            <a:r>
              <a:t>help</a:t>
            </a:r>
            <a:r>
              <a:rPr spc="-10"/>
              <a:t> </a:t>
            </a:r>
            <a:r>
              <a:t>us</a:t>
            </a:r>
            <a:r>
              <a:rPr spc="-10"/>
              <a:t> </a:t>
            </a:r>
            <a:r>
              <a:t>to</a:t>
            </a:r>
            <a:r>
              <a:rPr spc="-10"/>
              <a:t> avoid </a:t>
            </a:r>
            <a:r>
              <a:t>single-use</a:t>
            </a:r>
            <a:r>
              <a:rPr spc="-5"/>
              <a:t> </a:t>
            </a:r>
            <a:r>
              <a:t>plastics and</a:t>
            </a:r>
            <a:r>
              <a:rPr spc="-10"/>
              <a:t> </a:t>
            </a:r>
            <a:r>
              <a:t>useless </a:t>
            </a:r>
            <a:r>
              <a:rPr spc="-10"/>
              <a:t>packaging,</a:t>
            </a:r>
          </a:p>
          <a:p>
            <a:pPr marL="233679" marR="168910" indent="784225" algn="ctr">
              <a:lnSpc>
                <a:spcPct val="100000"/>
              </a:lnSpc>
              <a:spcBef>
                <a:spcPts val="15"/>
              </a:spcBef>
            </a:pPr>
            <a:r>
              <a:t>and</a:t>
            </a:r>
            <a:r>
              <a:rPr spc="-15"/>
              <a:t> </a:t>
            </a:r>
            <a:r>
              <a:t>to</a:t>
            </a:r>
            <a:r>
              <a:rPr spc="-10"/>
              <a:t> </a:t>
            </a:r>
            <a:r>
              <a:t>protect</a:t>
            </a:r>
            <a:r>
              <a:rPr spc="-5"/>
              <a:t> </a:t>
            </a:r>
            <a:r>
              <a:t>the</a:t>
            </a:r>
            <a:r>
              <a:rPr spc="-10"/>
              <a:t> environment </a:t>
            </a:r>
            <a:r>
              <a:t>while</a:t>
            </a:r>
            <a:r>
              <a:rPr spc="-15"/>
              <a:t> </a:t>
            </a:r>
            <a:r>
              <a:t>offering</a:t>
            </a:r>
            <a:r>
              <a:rPr spc="-10"/>
              <a:t> </a:t>
            </a:r>
            <a:r>
              <a:t>you</a:t>
            </a:r>
            <a:r>
              <a:rPr spc="-10"/>
              <a:t> top-</a:t>
            </a:r>
            <a:r>
              <a:t>quality</a:t>
            </a:r>
            <a:r>
              <a:rPr spc="-15"/>
              <a:t> </a:t>
            </a:r>
            <a:r>
              <a:rPr spc="-10"/>
              <a:t>products.</a:t>
            </a:r>
          </a:p>
          <a:p>
            <a:pPr marL="60960" algn="ctr">
              <a:lnSpc>
                <a:spcPct val="100000"/>
              </a:lnSpc>
              <a:spcBef>
                <a:spcPts val="20"/>
              </a:spcBef>
            </a:pPr>
            <a:endParaRPr spc="-10"/>
          </a:p>
          <a:p>
            <a:pPr marL="60960" algn="ctr">
              <a:lnSpc>
                <a:spcPct val="100000"/>
              </a:lnSpc>
            </a:pPr>
            <a:r>
              <a:t>Opening</a:t>
            </a:r>
            <a:r>
              <a:rPr spc="-15"/>
              <a:t> </a:t>
            </a:r>
            <a:r>
              <a:t>hours:</a:t>
            </a:r>
            <a:r>
              <a:rPr spc="-5"/>
              <a:t> </a:t>
            </a:r>
            <a:r>
              <a:t>08:00</a:t>
            </a:r>
            <a:r>
              <a:rPr spc="-10"/>
              <a:t> </a:t>
            </a:r>
            <a:r>
              <a:t>-</a:t>
            </a:r>
            <a:r>
              <a:rPr spc="-10"/>
              <a:t> 20:00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4111039" y="3128721"/>
            <a:ext cx="1780539" cy="1989455"/>
            <a:chOff x="4422552" y="4020842"/>
            <a:chExt cx="1780539" cy="198945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28992" y="4414934"/>
              <a:ext cx="974000" cy="1595149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422552" y="4020842"/>
              <a:ext cx="776718" cy="1975925"/>
            </a:xfrm>
            <a:prstGeom prst="rect">
              <a:avLst/>
            </a:prstGeom>
          </p:spPr>
        </p:pic>
      </p:grp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926527" y="3620720"/>
            <a:ext cx="833906" cy="155944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69982F0E-A2C0-0D78-3838-E86FA5ED39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4038745"/>
              </p:ext>
            </p:extLst>
          </p:nvPr>
        </p:nvGraphicFramePr>
        <p:xfrm>
          <a:off x="1079500" y="1365250"/>
          <a:ext cx="8991600" cy="35234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91600">
                  <a:extLst>
                    <a:ext uri="{9D8B030D-6E8A-4147-A177-3AD203B41FA5}">
                      <a16:colId xmlns:a16="http://schemas.microsoft.com/office/drawing/2014/main" val="1966699935"/>
                    </a:ext>
                  </a:extLst>
                </a:gridCol>
              </a:tblGrid>
              <a:tr h="17617440">
                <a:tc>
                  <a:txBody>
                    <a:bodyPr/>
                    <a:lstStyle/>
                    <a:p>
                      <a:r>
                        <a:rPr lang="en-GB" sz="3600" b="1" dirty="0">
                          <a:solidFill>
                            <a:srgbClr val="093F59"/>
                          </a:solidFill>
                          <a:effectLst/>
                        </a:rPr>
                        <a:t>INCLUDED</a:t>
                      </a:r>
                    </a:p>
                    <a:p>
                      <a:r>
                        <a:rPr lang="en-GB" sz="3600" dirty="0">
                          <a:effectLst/>
                        </a:rPr>
                        <a:t>Tea</a:t>
                      </a:r>
                      <a:endParaRPr lang="en-GB" sz="3600" u="sng" dirty="0">
                        <a:effectLst/>
                      </a:endParaRPr>
                    </a:p>
                    <a:p>
                      <a:r>
                        <a:rPr lang="en-GB" sz="3600" u="none" dirty="0">
                          <a:effectLst/>
                        </a:rPr>
                        <a:t>Coffee</a:t>
                      </a:r>
                    </a:p>
                    <a:p>
                      <a:r>
                        <a:rPr lang="en-GB" sz="3600" u="none" dirty="0">
                          <a:effectLst/>
                        </a:rPr>
                        <a:t>Milk</a:t>
                      </a:r>
                    </a:p>
                    <a:p>
                      <a:r>
                        <a:rPr lang="en-GB" sz="3600" u="none" dirty="0">
                          <a:effectLst/>
                        </a:rPr>
                        <a:t>Sugar</a:t>
                      </a:r>
                    </a:p>
                    <a:p>
                      <a:endParaRPr lang="en-GB" sz="3600" u="none" dirty="0">
                        <a:effectLst/>
                      </a:endParaRPr>
                    </a:p>
                    <a:p>
                      <a:r>
                        <a:rPr lang="en-GB" sz="3600" b="1" u="none" dirty="0">
                          <a:solidFill>
                            <a:srgbClr val="093F59"/>
                          </a:solidFill>
                          <a:effectLst/>
                        </a:rPr>
                        <a:t>Local Snacks</a:t>
                      </a:r>
                    </a:p>
                    <a:p>
                      <a:r>
                        <a:rPr lang="en-GB" sz="3600" u="none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Moulkou</a:t>
                      </a:r>
                      <a:r>
                        <a:rPr lang="en-GB" sz="3600" u="non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 (50g)                                                       </a:t>
                      </a:r>
                      <a:r>
                        <a:rPr lang="en-US" sz="3600" u="non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70</a:t>
                      </a:r>
                    </a:p>
                    <a:p>
                      <a:r>
                        <a:rPr lang="en-GB" sz="3600" u="non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Seve (50g)                                                               </a:t>
                      </a:r>
                      <a:r>
                        <a:rPr lang="en-US" sz="3600" u="non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70</a:t>
                      </a:r>
                    </a:p>
                    <a:p>
                      <a:r>
                        <a:rPr lang="en-US" sz="3600" u="non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Roasted Pink Salted Pistachios </a:t>
                      </a:r>
                      <a:r>
                        <a:rPr lang="en-GB" sz="3600" u="non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(50g)                 </a:t>
                      </a:r>
                      <a:r>
                        <a:rPr lang="en-US" sz="3600" u="non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8</a:t>
                      </a:r>
                      <a:r>
                        <a:rPr lang="en-US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0</a:t>
                      </a:r>
                    </a:p>
                    <a:p>
                      <a:r>
                        <a:rPr lang="en-US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Banana chips (50g)                                               80</a:t>
                      </a:r>
                    </a:p>
                    <a:p>
                      <a:endParaRPr lang="en-US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</a:endParaRPr>
                    </a:p>
                    <a:p>
                      <a:r>
                        <a:rPr lang="en-GB" sz="3600" b="1" u="none" strike="noStrike" baseline="0" dirty="0">
                          <a:solidFill>
                            <a:srgbClr val="093F59"/>
                          </a:solidFill>
                        </a:rPr>
                        <a:t>Soft drinks                                                           170</a:t>
                      </a:r>
                    </a:p>
                    <a:p>
                      <a:r>
                        <a:rPr lang="en-GB" sz="3600" b="0" u="none" strike="noStrike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Coca cola</a:t>
                      </a:r>
                      <a:endParaRPr lang="en-US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</a:endParaRPr>
                    </a:p>
                    <a:p>
                      <a:r>
                        <a:rPr lang="it-IT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Diet Coca cola</a:t>
                      </a:r>
                      <a:endParaRPr lang="en-US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</a:endParaRPr>
                    </a:p>
                    <a:p>
                      <a:r>
                        <a:rPr lang="en-GB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Fanta</a:t>
                      </a:r>
                      <a:endParaRPr lang="en-US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</a:endParaRPr>
                    </a:p>
                    <a:p>
                      <a:r>
                        <a:rPr lang="en-GB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Tonic Water</a:t>
                      </a:r>
                      <a:endParaRPr lang="en-US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</a:endParaRPr>
                    </a:p>
                    <a:p>
                      <a:r>
                        <a:rPr lang="en-GB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Sprite</a:t>
                      </a:r>
                      <a:endParaRPr lang="en-US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</a:endParaRPr>
                    </a:p>
                    <a:p>
                      <a:endParaRPr lang="en-US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</a:endParaRPr>
                    </a:p>
                    <a:p>
                      <a:r>
                        <a:rPr lang="en-GB" sz="3600" b="1" dirty="0">
                          <a:solidFill>
                            <a:srgbClr val="093F59"/>
                          </a:solidFill>
                          <a:effectLst/>
                        </a:rPr>
                        <a:t>Local Beer</a:t>
                      </a:r>
                    </a:p>
                    <a:p>
                      <a:r>
                        <a:rPr lang="en-GB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Phoenix Beer                                                       </a:t>
                      </a:r>
                      <a:r>
                        <a:rPr lang="en-US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275</a:t>
                      </a:r>
                    </a:p>
                    <a:p>
                      <a:endParaRPr lang="en-US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1" dirty="0">
                          <a:solidFill>
                            <a:srgbClr val="093F59"/>
                          </a:solidFill>
                          <a:effectLst/>
                        </a:rPr>
                        <a:t>Non Alcoholic  Beer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Heineken 0.0%                                                    250</a:t>
                      </a:r>
                      <a:endParaRPr lang="en-GB" sz="3600" b="0" dirty="0">
                        <a:solidFill>
                          <a:srgbClr val="093F59"/>
                        </a:solidFill>
                        <a:effectLst/>
                      </a:endParaRPr>
                    </a:p>
                    <a:p>
                      <a:endParaRPr lang="en-US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</a:endParaRPr>
                    </a:p>
                    <a:p>
                      <a:r>
                        <a:rPr lang="en-GB" sz="3600" b="1" dirty="0">
                          <a:solidFill>
                            <a:srgbClr val="093F59"/>
                          </a:solidFill>
                          <a:effectLst/>
                        </a:rPr>
                        <a:t>Water</a:t>
                      </a:r>
                    </a:p>
                    <a:p>
                      <a:r>
                        <a:rPr lang="en-GB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Water still                                                             </a:t>
                      </a:r>
                      <a:r>
                        <a:rPr lang="en-US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145</a:t>
                      </a:r>
                    </a:p>
                    <a:p>
                      <a:r>
                        <a:rPr lang="en-GB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Water sparkling                                                   </a:t>
                      </a:r>
                      <a:r>
                        <a:rPr lang="en-US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j-lt"/>
                          <a:ea typeface="Lato Light" panose="020F0502020204030203" pitchFamily="34" charset="0"/>
                          <a:cs typeface="Calibri Light" panose="020F0302020204030204" pitchFamily="34" charset="0"/>
                        </a:rPr>
                        <a:t>145</a:t>
                      </a:r>
                      <a:endParaRPr lang="en-MU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j-lt"/>
                        <a:ea typeface="Lato Light" panose="020F0502020204030203" pitchFamily="34" charset="0"/>
                        <a:cs typeface="Calibri Light" panose="020F0302020204030204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228728772"/>
                  </a:ext>
                </a:extLst>
              </a:tr>
              <a:tr h="17617440">
                <a:tc>
                  <a:txBody>
                    <a:bodyPr/>
                    <a:lstStyle/>
                    <a:p>
                      <a:endParaRPr lang="en-MU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j-lt"/>
                        <a:ea typeface="Lato Light" panose="020F0502020204030203" pitchFamily="34" charset="0"/>
                        <a:cs typeface="Calibri Light" panose="020F0302020204030204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345208386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5C22DD7D-4B4D-4A1B-BE0E-6AD3741E3A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8150630"/>
              </p:ext>
            </p:extLst>
          </p:nvPr>
        </p:nvGraphicFramePr>
        <p:xfrm>
          <a:off x="469900" y="527050"/>
          <a:ext cx="9982200" cy="19217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81472">
                  <a:extLst>
                    <a:ext uri="{9D8B030D-6E8A-4147-A177-3AD203B41FA5}">
                      <a16:colId xmlns:a16="http://schemas.microsoft.com/office/drawing/2014/main" val="1966699935"/>
                    </a:ext>
                  </a:extLst>
                </a:gridCol>
                <a:gridCol w="1500728">
                  <a:extLst>
                    <a:ext uri="{9D8B030D-6E8A-4147-A177-3AD203B41FA5}">
                      <a16:colId xmlns:a16="http://schemas.microsoft.com/office/drawing/2014/main" val="4291104343"/>
                    </a:ext>
                  </a:extLst>
                </a:gridCol>
              </a:tblGrid>
              <a:tr h="501937">
                <a:tc>
                  <a:txBody>
                    <a:bodyPr/>
                    <a:lstStyle/>
                    <a:p>
                      <a:r>
                        <a:rPr lang="en-GB" sz="3600" b="1">
                          <a:solidFill>
                            <a:srgbClr val="093F59"/>
                          </a:solidFill>
                          <a:effectLst/>
                        </a:rPr>
                        <a:t>SUPPLEMENTS</a:t>
                      </a:r>
                      <a:endParaRPr lang="en-GB" sz="3600">
                        <a:solidFill>
                          <a:srgbClr val="093F59"/>
                        </a:solidFill>
                        <a:effectLst/>
                        <a:latin typeface="Lato" panose="020F0502020204030203" pitchFamily="34" charset="77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endParaRPr lang="en-MU" sz="3600">
                        <a:effectLst/>
                        <a:latin typeface="Lato" panose="020F0502020204030203" pitchFamily="34" charset="77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228728772"/>
                  </a:ext>
                </a:extLst>
              </a:tr>
              <a:tr h="501937">
                <a:tc>
                  <a:txBody>
                    <a:bodyPr/>
                    <a:lstStyle/>
                    <a:p>
                      <a:r>
                        <a:rPr lang="en-GB" sz="3600" b="1">
                          <a:solidFill>
                            <a:srgbClr val="093F59"/>
                          </a:solidFill>
                          <a:effectLst/>
                        </a:rPr>
                        <a:t>Nuts </a:t>
                      </a:r>
                      <a:endParaRPr lang="en-GB" sz="3600">
                        <a:solidFill>
                          <a:srgbClr val="093F59"/>
                        </a:solidFill>
                        <a:effectLst/>
                        <a:latin typeface="Lato" panose="020F0502020204030203" pitchFamily="34" charset="77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endParaRPr lang="en-MU" sz="3600">
                        <a:effectLst/>
                        <a:latin typeface="Lato" panose="020F0502020204030203" pitchFamily="34" charset="77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365540965"/>
                  </a:ext>
                </a:extLst>
              </a:tr>
              <a:tr h="501937">
                <a:tc>
                  <a:txBody>
                    <a:bodyPr/>
                    <a:lstStyle/>
                    <a:p>
                      <a:r>
                        <a:rPr lang="en-GB" sz="36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Almond (50g)</a:t>
                      </a:r>
                      <a:endParaRPr lang="en-GB" sz="3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Lato Light" panose="020F0302020204030203" pitchFamily="34" charset="77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95</a:t>
                      </a:r>
                    </a:p>
                    <a:p>
                      <a:pPr algn="r"/>
                      <a:endParaRPr lang="en-MU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Lato Light" panose="020F0302020204030203" pitchFamily="34" charset="77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3783244053"/>
                  </a:ext>
                </a:extLst>
              </a:tr>
              <a:tr h="501937">
                <a:tc>
                  <a:txBody>
                    <a:bodyPr/>
                    <a:lstStyle/>
                    <a:p>
                      <a:r>
                        <a:rPr lang="en-GB" sz="3600" b="1" u="none" strike="noStrike" baseline="0">
                          <a:solidFill>
                            <a:srgbClr val="093F59"/>
                          </a:solidFill>
                        </a:rPr>
                        <a:t>Dried fruits</a:t>
                      </a:r>
                      <a:endParaRPr lang="en-GB" sz="6000">
                        <a:solidFill>
                          <a:srgbClr val="093F59"/>
                        </a:solidFill>
                        <a:effectLst/>
                        <a:latin typeface="Lato" panose="020F0502020204030203" pitchFamily="34" charset="0"/>
                        <a:ea typeface="Lato" panose="020F0502020204030203" pitchFamily="34" charset="0"/>
                        <a:cs typeface="Lato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endParaRPr lang="en-MU" sz="3600">
                        <a:effectLst/>
                        <a:latin typeface="Lato" panose="020F0502020204030203" pitchFamily="34" charset="77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869103244"/>
                  </a:ext>
                </a:extLst>
              </a:tr>
              <a:tr h="501937">
                <a:tc>
                  <a:txBody>
                    <a:bodyPr/>
                    <a:lstStyle/>
                    <a:p>
                      <a:r>
                        <a:rPr lang="en-GB" sz="3600" b="0" u="none" strike="noStrike" baseline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Dried mango (50g)</a:t>
                      </a:r>
                      <a:endParaRPr lang="en-GB" sz="60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600" dirty="0">
                          <a:effectLst/>
                        </a:rPr>
                        <a:t>140</a:t>
                      </a:r>
                      <a:endParaRPr lang="en-MU" sz="3600" dirty="0"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197267483"/>
                  </a:ext>
                </a:extLst>
              </a:tr>
              <a:tr h="501937">
                <a:tc>
                  <a:txBody>
                    <a:bodyPr/>
                    <a:lstStyle/>
                    <a:p>
                      <a:r>
                        <a:rPr lang="en-GB" sz="36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Mixed dried fruits (50g)</a:t>
                      </a:r>
                      <a:endParaRPr lang="en-GB" sz="3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600" dirty="0">
                          <a:effectLst/>
                        </a:rPr>
                        <a:t>80</a:t>
                      </a:r>
                      <a:endParaRPr lang="en-MU" sz="3600" dirty="0"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747621567"/>
                  </a:ext>
                </a:extLst>
              </a:tr>
              <a:tr h="229583">
                <a:tc>
                  <a:txBody>
                    <a:bodyPr/>
                    <a:lstStyle/>
                    <a:p>
                      <a:endParaRPr lang="en-GB" sz="3600">
                        <a:solidFill>
                          <a:srgbClr val="00003A"/>
                        </a:solidFill>
                        <a:effectLst/>
                        <a:latin typeface="Lato" panose="020F0502020204030203" pitchFamily="34" charset="77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endParaRPr lang="en-MU" sz="3600"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3789607430"/>
                  </a:ext>
                </a:extLst>
              </a:tr>
              <a:tr h="501937">
                <a:tc>
                  <a:txBody>
                    <a:bodyPr/>
                    <a:lstStyle/>
                    <a:p>
                      <a:r>
                        <a:rPr lang="en-GB" sz="3600" b="1">
                          <a:solidFill>
                            <a:srgbClr val="093F59"/>
                          </a:solidFill>
                          <a:effectLst/>
                        </a:rPr>
                        <a:t>Trail Mix</a:t>
                      </a:r>
                      <a:endParaRPr lang="en-GB" sz="3600" b="1">
                        <a:solidFill>
                          <a:srgbClr val="093F59"/>
                        </a:solidFill>
                        <a:effectLst/>
                        <a:latin typeface="Lato" panose="020F0502020204030203" pitchFamily="34" charset="77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endParaRPr lang="en-MU" sz="3600"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719827633"/>
                  </a:ext>
                </a:extLst>
              </a:tr>
              <a:tr h="501937">
                <a:tc>
                  <a:txBody>
                    <a:bodyPr/>
                    <a:lstStyle/>
                    <a:p>
                      <a:r>
                        <a:rPr lang="en-GB" sz="36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Montagu mix (50g)</a:t>
                      </a:r>
                      <a:endParaRPr lang="en-GB" sz="3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90</a:t>
                      </a:r>
                    </a:p>
                    <a:p>
                      <a:pPr algn="r"/>
                      <a:endParaRPr lang="en-MU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9093971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3600" b="1" dirty="0">
                          <a:solidFill>
                            <a:srgbClr val="093F59"/>
                          </a:solidFill>
                          <a:effectLst/>
                        </a:rPr>
                        <a:t>Frozen</a:t>
                      </a:r>
                    </a:p>
                    <a:p>
                      <a:r>
                        <a:rPr lang="en-GB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Popsicles</a:t>
                      </a:r>
                      <a:endParaRPr lang="en-GB" sz="3600" b="1" dirty="0">
                        <a:solidFill>
                          <a:srgbClr val="093F59"/>
                        </a:solidFill>
                        <a:effectLst/>
                      </a:endParaRPr>
                    </a:p>
                    <a:p>
                      <a:endParaRPr lang="en-GB" sz="3600" b="1" dirty="0">
                        <a:solidFill>
                          <a:srgbClr val="093F59"/>
                        </a:solidFill>
                        <a:effectLst/>
                      </a:endParaRPr>
                    </a:p>
                    <a:p>
                      <a:r>
                        <a:rPr lang="en-GB" sz="3600" b="1" dirty="0">
                          <a:solidFill>
                            <a:srgbClr val="093F59"/>
                          </a:solidFill>
                          <a:effectLst/>
                        </a:rPr>
                        <a:t>Cookies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Choc chip (3 pcs)                                                                                          </a:t>
                      </a:r>
                      <a:endParaRPr lang="en-GB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Coconut (3 pcs)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1" dirty="0">
                          <a:solidFill>
                            <a:srgbClr val="093F59"/>
                          </a:solidFill>
                          <a:effectLst/>
                        </a:rPr>
                        <a:t>Chocolate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>
                          <a:solidFill>
                            <a:srgbClr val="093F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Almond &amp; coconut energy balls (vegan) (unit)</a:t>
                      </a:r>
                      <a:endParaRPr lang="en-GB" sz="3200" dirty="0">
                        <a:solidFill>
                          <a:srgbClr val="093F59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dirty="0">
                          <a:solidFill>
                            <a:srgbClr val="093F5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Dark chocolate chips (vegan &amp; sugar free) (50g)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600" b="1" dirty="0">
                        <a:solidFill>
                          <a:srgbClr val="093F59"/>
                        </a:solidFill>
                        <a:effectLst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endParaRPr lang="en-US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</a:endParaRPr>
                    </a:p>
                    <a:p>
                      <a:pPr algn="r"/>
                      <a:r>
                        <a:rPr lang="en-US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165</a:t>
                      </a:r>
                    </a:p>
                    <a:p>
                      <a:pPr algn="r"/>
                      <a:endParaRPr lang="en-US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</a:endParaRPr>
                    </a:p>
                    <a:p>
                      <a:pPr algn="r"/>
                      <a:endParaRPr lang="en-US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</a:endParaRPr>
                    </a:p>
                    <a:p>
                      <a:pPr algn="r"/>
                      <a:r>
                        <a:rPr lang="en-US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70</a:t>
                      </a:r>
                    </a:p>
                    <a:p>
                      <a:pPr algn="r"/>
                      <a:r>
                        <a:rPr lang="en-US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Lato Light" panose="020F0502020204030203" pitchFamily="34" charset="0"/>
                          <a:ea typeface="Lato Light" panose="020F0502020204030203" pitchFamily="34" charset="0"/>
                          <a:cs typeface="Lato Light" panose="020F0502020204030203" pitchFamily="34" charset="0"/>
                        </a:rPr>
                        <a:t>70</a:t>
                      </a:r>
                    </a:p>
                    <a:p>
                      <a:pPr algn="r"/>
                      <a:endParaRPr lang="en-US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  <a:p>
                      <a:pPr algn="r"/>
                      <a:endParaRPr lang="en-US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  <a:p>
                      <a:pPr algn="r"/>
                      <a:r>
                        <a:rPr lang="en-US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Lato Light" panose="020F0502020204030203" pitchFamily="34" charset="0"/>
                          <a:ea typeface="Lato Light" panose="020F0502020204030203" pitchFamily="34" charset="0"/>
                          <a:cs typeface="Lato Light" panose="020F0502020204030203" pitchFamily="34" charset="0"/>
                        </a:rPr>
                        <a:t>70</a:t>
                      </a:r>
                    </a:p>
                    <a:p>
                      <a:pPr algn="r"/>
                      <a:r>
                        <a:rPr lang="en-US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Lato Light" panose="020F0502020204030203" pitchFamily="34" charset="0"/>
                          <a:ea typeface="Lato Light" panose="020F0502020204030203" pitchFamily="34" charset="0"/>
                          <a:cs typeface="Lato Light" panose="020F0502020204030203" pitchFamily="34" charset="0"/>
                        </a:rPr>
                        <a:t>150</a:t>
                      </a:r>
                    </a:p>
                    <a:p>
                      <a:pPr algn="r"/>
                      <a:endParaRPr lang="en-GB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22222322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GB" sz="3600">
                        <a:solidFill>
                          <a:srgbClr val="093F59"/>
                        </a:solidFill>
                        <a:effectLst/>
                        <a:latin typeface="Lato" panose="020F0502020204030203" pitchFamily="34" charset="77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endParaRPr lang="en-MU" sz="3600">
                        <a:effectLst/>
                        <a:latin typeface="Calibri body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2066917752"/>
                  </a:ext>
                </a:extLst>
              </a:tr>
              <a:tr h="501937">
                <a:tc>
                  <a:txBody>
                    <a:bodyPr/>
                    <a:lstStyle/>
                    <a:p>
                      <a:r>
                        <a:rPr lang="en-GB" sz="3600" b="1">
                          <a:solidFill>
                            <a:srgbClr val="093F59"/>
                          </a:solidFill>
                          <a:effectLst/>
                        </a:rPr>
                        <a:t>Imported Beer</a:t>
                      </a:r>
                      <a:endParaRPr lang="en-GB" sz="3600">
                        <a:solidFill>
                          <a:srgbClr val="093F59"/>
                        </a:solidFill>
                        <a:effectLst/>
                        <a:latin typeface="Lato" panose="020F0502020204030203" pitchFamily="34" charset="77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endParaRPr lang="en-MU" sz="3600">
                        <a:effectLst/>
                        <a:latin typeface="Lato" panose="020F0502020204030203" pitchFamily="34" charset="77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3044915574"/>
                  </a:ext>
                </a:extLst>
              </a:tr>
              <a:tr h="501937">
                <a:tc>
                  <a:txBody>
                    <a:bodyPr/>
                    <a:lstStyle/>
                    <a:p>
                      <a:r>
                        <a:rPr lang="en-GB" sz="36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Heineken can</a:t>
                      </a:r>
                    </a:p>
                    <a:p>
                      <a:endParaRPr lang="en-GB" sz="3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295</a:t>
                      </a:r>
                      <a:endParaRPr lang="en-MU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Lato Light" panose="020F0302020204030203" pitchFamily="34" charset="77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312136870"/>
                  </a:ext>
                </a:extLst>
              </a:tr>
              <a:tr h="501937">
                <a:tc>
                  <a:txBody>
                    <a:bodyPr/>
                    <a:lstStyle/>
                    <a:p>
                      <a:r>
                        <a:rPr lang="en-GB" sz="3600" b="1">
                          <a:solidFill>
                            <a:srgbClr val="093F59"/>
                          </a:solidFill>
                          <a:effectLst/>
                        </a:rPr>
                        <a:t>Energy drink</a:t>
                      </a:r>
                      <a:endParaRPr lang="en-GB" sz="3600" b="1">
                        <a:solidFill>
                          <a:srgbClr val="093F59"/>
                        </a:solidFill>
                        <a:effectLst/>
                        <a:latin typeface="Lato" panose="020F0502020204030203" pitchFamily="34" charset="77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endParaRPr lang="en-MU" sz="3600"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751100876"/>
                  </a:ext>
                </a:extLst>
              </a:tr>
              <a:tr h="501937">
                <a:tc>
                  <a:txBody>
                    <a:bodyPr/>
                    <a:lstStyle/>
                    <a:p>
                      <a:r>
                        <a:rPr lang="en-GB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Red bull</a:t>
                      </a:r>
                      <a:endParaRPr lang="en-GB" sz="3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600" dirty="0">
                          <a:effectLst/>
                        </a:rPr>
                        <a:t>300</a:t>
                      </a:r>
                      <a:endParaRPr lang="en-MU" sz="3600" dirty="0"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3394788684"/>
                  </a:ext>
                </a:extLst>
              </a:tr>
              <a:tr h="501937">
                <a:tc>
                  <a:txBody>
                    <a:bodyPr/>
                    <a:lstStyle/>
                    <a:p>
                      <a:endParaRPr lang="en-GB" sz="3600">
                        <a:solidFill>
                          <a:srgbClr val="00003A"/>
                        </a:solidFill>
                        <a:effectLst/>
                        <a:latin typeface="Calibri body"/>
                      </a:endParaRPr>
                    </a:p>
                    <a:p>
                      <a:r>
                        <a:rPr lang="en-GB" sz="3600" err="1">
                          <a:solidFill>
                            <a:srgbClr val="00003A"/>
                          </a:solidFill>
                          <a:effectLst/>
                          <a:latin typeface="Calibri body"/>
                        </a:rPr>
                        <a:t>Dopper</a:t>
                      </a:r>
                      <a:endParaRPr lang="en-GB" sz="3600">
                        <a:solidFill>
                          <a:srgbClr val="00003A"/>
                        </a:solidFill>
                        <a:effectLst/>
                        <a:latin typeface="Calibri body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endParaRPr lang="en-GB" sz="3600">
                        <a:effectLst/>
                        <a:latin typeface="Calibri body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  <a:p>
                      <a:pPr algn="r"/>
                      <a:r>
                        <a:rPr lang="en-GB" sz="3600">
                          <a:effectLst/>
                          <a:latin typeface="Calibri body"/>
                          <a:ea typeface="Lato Light" panose="020F0502020204030203" pitchFamily="34" charset="0"/>
                          <a:cs typeface="Lato Light" panose="020F0502020204030203" pitchFamily="34" charset="0"/>
                        </a:rPr>
                        <a:t>500</a:t>
                      </a:r>
                    </a:p>
                    <a:p>
                      <a:pPr algn="r"/>
                      <a:endParaRPr lang="en-MU" sz="3600">
                        <a:effectLst/>
                        <a:latin typeface="Calibri body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992779051"/>
                  </a:ext>
                </a:extLst>
              </a:tr>
              <a:tr h="501937">
                <a:tc>
                  <a:txBody>
                    <a:bodyPr/>
                    <a:lstStyle/>
                    <a:p>
                      <a:endParaRPr lang="en-GB" sz="3200">
                        <a:solidFill>
                          <a:srgbClr val="00003A"/>
                        </a:solidFill>
                        <a:effectLst/>
                        <a:latin typeface="Lato" panose="020F0502020204030203" pitchFamily="34" charset="77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endParaRPr lang="en-MU" sz="3200" dirty="0"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3843584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6607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5C22DD7D-4B4D-4A1B-BE0E-6AD3741E3A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040353"/>
              </p:ext>
            </p:extLst>
          </p:nvPr>
        </p:nvGraphicFramePr>
        <p:xfrm>
          <a:off x="469900" y="527050"/>
          <a:ext cx="9982200" cy="7711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81472">
                  <a:extLst>
                    <a:ext uri="{9D8B030D-6E8A-4147-A177-3AD203B41FA5}">
                      <a16:colId xmlns:a16="http://schemas.microsoft.com/office/drawing/2014/main" val="1966699935"/>
                    </a:ext>
                  </a:extLst>
                </a:gridCol>
                <a:gridCol w="1500728">
                  <a:extLst>
                    <a:ext uri="{9D8B030D-6E8A-4147-A177-3AD203B41FA5}">
                      <a16:colId xmlns:a16="http://schemas.microsoft.com/office/drawing/2014/main" val="4291104343"/>
                    </a:ext>
                  </a:extLst>
                </a:gridCol>
              </a:tblGrid>
              <a:tr h="501937">
                <a:tc>
                  <a:txBody>
                    <a:bodyPr/>
                    <a:lstStyle/>
                    <a:p>
                      <a:r>
                        <a:rPr lang="en-GB" sz="3600" b="1">
                          <a:solidFill>
                            <a:srgbClr val="093F59"/>
                          </a:solidFill>
                          <a:effectLst/>
                        </a:rPr>
                        <a:t>SUPPLEMENTS</a:t>
                      </a:r>
                    </a:p>
                    <a:p>
                      <a:endParaRPr lang="en-GB" sz="3600">
                        <a:solidFill>
                          <a:srgbClr val="093F59"/>
                        </a:solidFill>
                        <a:effectLst/>
                        <a:latin typeface="Lato" panose="020F0502020204030203" pitchFamily="34" charset="77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endParaRPr lang="en-MU" sz="3600">
                        <a:effectLst/>
                        <a:latin typeface="Lato" panose="020F0502020204030203" pitchFamily="34" charset="77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228728772"/>
                  </a:ext>
                </a:extLst>
              </a:tr>
              <a:tr h="501937">
                <a:tc>
                  <a:txBody>
                    <a:bodyPr/>
                    <a:lstStyle/>
                    <a:p>
                      <a:r>
                        <a:rPr lang="en-GB" sz="3600" b="1">
                          <a:solidFill>
                            <a:srgbClr val="093F59"/>
                          </a:solidFill>
                          <a:effectLst/>
                        </a:rPr>
                        <a:t>Rhum bottles</a:t>
                      </a:r>
                      <a:endParaRPr lang="en-GB" sz="3600" b="1">
                        <a:solidFill>
                          <a:srgbClr val="093F59"/>
                        </a:solidFill>
                        <a:effectLst/>
                        <a:latin typeface="Lato" panose="020F0502020204030203" pitchFamily="34" charset="77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endParaRPr lang="en-MU" sz="3600"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398850232"/>
                  </a:ext>
                </a:extLst>
              </a:tr>
              <a:tr h="501937">
                <a:tc>
                  <a:txBody>
                    <a:bodyPr/>
                    <a:lstStyle/>
                    <a:p>
                      <a:r>
                        <a:rPr lang="en-GB" sz="36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Rhum New grove Liquor Vanilla (700ml)</a:t>
                      </a:r>
                      <a:endParaRPr lang="en-GB" sz="3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6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1500</a:t>
                      </a:r>
                      <a:endParaRPr lang="en-MU" sz="3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524374957"/>
                  </a:ext>
                </a:extLst>
              </a:tr>
              <a:tr h="501937">
                <a:tc>
                  <a:txBody>
                    <a:bodyPr/>
                    <a:lstStyle/>
                    <a:p>
                      <a:r>
                        <a:rPr lang="en-US" sz="36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Rhum New grove Liquor Coffee (700ml)</a:t>
                      </a:r>
                      <a:endParaRPr lang="en-GB" sz="3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6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1500</a:t>
                      </a:r>
                      <a:endParaRPr lang="en-MU" sz="3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2566360936"/>
                  </a:ext>
                </a:extLst>
              </a:tr>
              <a:tr h="501937">
                <a:tc>
                  <a:txBody>
                    <a:bodyPr/>
                    <a:lstStyle/>
                    <a:p>
                      <a:endParaRPr lang="en-GB" sz="3600">
                        <a:solidFill>
                          <a:srgbClr val="00003A"/>
                        </a:solidFill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endParaRPr lang="en-MU" sz="3600"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2239538389"/>
                  </a:ext>
                </a:extLst>
              </a:tr>
              <a:tr h="50193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1">
                          <a:solidFill>
                            <a:srgbClr val="093F59"/>
                          </a:solidFill>
                          <a:effectLst/>
                          <a:latin typeface="+mj-lt"/>
                        </a:rPr>
                        <a:t>Rum / Liquor Coffret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600" b="1">
                        <a:solidFill>
                          <a:srgbClr val="093F59"/>
                        </a:solidFill>
                        <a:effectLst/>
                        <a:latin typeface="+mj-l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600" b="1">
                        <a:solidFill>
                          <a:srgbClr val="093F59"/>
                        </a:solidFill>
                        <a:effectLst/>
                        <a:latin typeface="+mj-lt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600">
                          <a:effectLst/>
                          <a:latin typeface="+mj-lt"/>
                          <a:ea typeface="Lato Light" panose="020F0502020204030203" pitchFamily="34" charset="0"/>
                          <a:cs typeface="Lato Light" panose="020F0502020204030203" pitchFamily="34" charset="0"/>
                        </a:rPr>
                        <a:t>1700</a:t>
                      </a:r>
                      <a:endParaRPr lang="en-MU" sz="3600">
                        <a:effectLst/>
                        <a:latin typeface="+mj-lt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703460841"/>
                  </a:ext>
                </a:extLst>
              </a:tr>
              <a:tr h="501937">
                <a:tc>
                  <a:txBody>
                    <a:bodyPr/>
                    <a:lstStyle/>
                    <a:p>
                      <a:r>
                        <a:rPr lang="en-GB" sz="3600" b="1">
                          <a:solidFill>
                            <a:srgbClr val="093F59"/>
                          </a:solidFill>
                          <a:effectLst/>
                        </a:rPr>
                        <a:t>Local Wine </a:t>
                      </a:r>
                      <a:endParaRPr lang="en-GB" sz="3600" b="1">
                        <a:solidFill>
                          <a:srgbClr val="093F59"/>
                        </a:solidFill>
                        <a:effectLst/>
                        <a:latin typeface="Lato" panose="020F0502020204030203" pitchFamily="34" charset="77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endParaRPr lang="en-MU" sz="3600"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932394287"/>
                  </a:ext>
                </a:extLst>
              </a:tr>
              <a:tr h="501937">
                <a:tc>
                  <a:txBody>
                    <a:bodyPr/>
                    <a:lstStyle/>
                    <a:p>
                      <a:r>
                        <a:rPr lang="en-GB" sz="320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 body"/>
                          <a:ea typeface="Lato Light" panose="020F0502020204030203" pitchFamily="34" charset="0"/>
                          <a:cs typeface="Lato Light" panose="020F0502020204030203" pitchFamily="34" charset="0"/>
                        </a:rPr>
                        <a:t>Takamaka</a:t>
                      </a:r>
                      <a:r>
                        <a:rPr lang="en-GB" sz="3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 body"/>
                          <a:ea typeface="Lato Light" panose="020F0502020204030203" pitchFamily="34" charset="0"/>
                          <a:cs typeface="Lato Light" panose="020F0502020204030203" pitchFamily="34" charset="0"/>
                        </a:rPr>
                        <a:t> </a:t>
                      </a:r>
                      <a:r>
                        <a:rPr lang="en-GB" sz="320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 body"/>
                          <a:ea typeface="Lato Light" panose="020F0502020204030203" pitchFamily="34" charset="0"/>
                          <a:cs typeface="Lato Light" panose="020F0502020204030203" pitchFamily="34" charset="0"/>
                        </a:rPr>
                        <a:t>Aperichy</a:t>
                      </a:r>
                      <a:r>
                        <a:rPr lang="en-GB" sz="3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 body"/>
                          <a:ea typeface="Lato Light" panose="020F0502020204030203" pitchFamily="34" charset="0"/>
                          <a:cs typeface="Lato Light" panose="020F0502020204030203" pitchFamily="34" charset="0"/>
                        </a:rPr>
                        <a:t> Rosé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1600</a:t>
                      </a:r>
                      <a:endParaRPr lang="en-MU" sz="3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217656634"/>
                  </a:ext>
                </a:extLst>
              </a:tr>
              <a:tr h="501937">
                <a:tc>
                  <a:txBody>
                    <a:bodyPr/>
                    <a:lstStyle/>
                    <a:p>
                      <a:r>
                        <a:rPr lang="en-GB" sz="320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 body"/>
                          <a:ea typeface="Lato Light" panose="020F0502020204030203" pitchFamily="34" charset="0"/>
                          <a:cs typeface="Lato Light" panose="020F0502020204030203" pitchFamily="34" charset="0"/>
                        </a:rPr>
                        <a:t>Takamaka</a:t>
                      </a:r>
                      <a:r>
                        <a:rPr lang="en-GB" sz="3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Calibri body"/>
                          <a:ea typeface="Lato Light" panose="020F0502020204030203" pitchFamily="34" charset="0"/>
                          <a:cs typeface="Lato Light" panose="020F0502020204030203" pitchFamily="34" charset="0"/>
                        </a:rPr>
                        <a:t> Aquarel White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1600</a:t>
                      </a:r>
                      <a:endParaRPr lang="en-MU" sz="3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3013326766"/>
                  </a:ext>
                </a:extLst>
              </a:tr>
              <a:tr h="501937">
                <a:tc>
                  <a:txBody>
                    <a:bodyPr/>
                    <a:lstStyle/>
                    <a:p>
                      <a:endParaRPr lang="en-GB" sz="3200">
                        <a:solidFill>
                          <a:srgbClr val="00003A"/>
                        </a:solidFill>
                        <a:effectLst/>
                        <a:latin typeface="Lato" panose="020F0502020204030203" pitchFamily="34" charset="77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r"/>
                      <a:endParaRPr lang="en-MU" sz="3200">
                        <a:effectLst/>
                        <a:latin typeface="Lato Light" panose="020F0502020204030203" pitchFamily="34" charset="0"/>
                        <a:ea typeface="Lato Light" panose="020F0502020204030203" pitchFamily="34" charset="0"/>
                        <a:cs typeface="Lato Light" panose="020F0502020204030203" pitchFamily="34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3843584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700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256</Words>
  <Application>Microsoft Office PowerPoint</Application>
  <PresentationFormat>Custom</PresentationFormat>
  <Paragraphs>91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Calibri body</vt:lpstr>
      <vt:lpstr>Lato</vt:lpstr>
      <vt:lpstr>Lato Light</vt:lpstr>
      <vt:lpstr>Lato-Light</vt:lpstr>
      <vt:lpstr>Office Theme</vt:lpstr>
      <vt:lpstr>NOTHING IN YOUR MINI BAR?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NOTHING IN YOUR MINI BAR?</dc:title>
  <dc:creator>Jennifer CL</dc:creator>
  <cp:lastModifiedBy>FnB Service Manager - Coin de Mire Attitude</cp:lastModifiedBy>
  <cp:revision>1</cp:revision>
  <cp:lastPrinted>2024-05-22T08:07:35Z</cp:lastPrinted>
  <dcterms:created xsi:type="dcterms:W3CDTF">2022-05-25T04:54:01Z</dcterms:created>
  <dcterms:modified xsi:type="dcterms:W3CDTF">2026-03-03T08:13:22Z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2022-04-14T00:00:00Z</vt:filetime>
  </property>
  <property fmtid="{D5CDD505-2E9C-101B-9397-08002B2CF9AE}" pid="3" name="Creator">
    <vt:lpwstr>Adobe InDesign 17.2 (Macintosh)</vt:lpwstr>
  </property>
  <property fmtid="{D5CDD505-2E9C-101B-9397-08002B2CF9AE}" pid="4" name="LastSaved">
    <vt:filetime>2022-05-25T00:00:00Z</vt:filetime>
  </property>
</Properties>
</file>