
<file path=[Content_Types].xml><?xml version="1.0" encoding="utf-8"?>
<Types xmlns="http://schemas.openxmlformats.org/package/2006/content-types"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57" r:id="rId2"/>
    <p:sldId id="258" r:id="rId3"/>
    <p:sldId id="259" r:id="rId4"/>
    <p:sldId id="260" r:id="rId5"/>
    <p:sldId id="261" r:id="rId6"/>
    <p:sldId id="262" r:id="rId7"/>
    <p:sldId id="265" r:id="rId8"/>
  </p:sldIdLst>
  <p:sldSz cx="6858000" cy="9906000" type="A4"/>
  <p:notesSz cx="6735763" cy="9866313"/>
  <p:defaultTextStyle>
    <a:defPPr>
      <a:defRPr lang="en-MU"/>
    </a:defPPr>
    <a:lvl1pPr marL="0" algn="l" defTabSz="487934" rtl="0" eaLnBrk="1" latinLnBrk="0" hangingPunct="1">
      <a:defRPr sz="961" kern="1200">
        <a:solidFill>
          <a:schemeClr val="tx1"/>
        </a:solidFill>
        <a:latin typeface="+mn-lt"/>
        <a:ea typeface="+mn-ea"/>
        <a:cs typeface="+mn-cs"/>
      </a:defRPr>
    </a:lvl1pPr>
    <a:lvl2pPr marL="243968" algn="l" defTabSz="487934" rtl="0" eaLnBrk="1" latinLnBrk="0" hangingPunct="1">
      <a:defRPr sz="961" kern="1200">
        <a:solidFill>
          <a:schemeClr val="tx1"/>
        </a:solidFill>
        <a:latin typeface="+mn-lt"/>
        <a:ea typeface="+mn-ea"/>
        <a:cs typeface="+mn-cs"/>
      </a:defRPr>
    </a:lvl2pPr>
    <a:lvl3pPr marL="487934" algn="l" defTabSz="487934" rtl="0" eaLnBrk="1" latinLnBrk="0" hangingPunct="1">
      <a:defRPr sz="961" kern="1200">
        <a:solidFill>
          <a:schemeClr val="tx1"/>
        </a:solidFill>
        <a:latin typeface="+mn-lt"/>
        <a:ea typeface="+mn-ea"/>
        <a:cs typeface="+mn-cs"/>
      </a:defRPr>
    </a:lvl3pPr>
    <a:lvl4pPr marL="731901" algn="l" defTabSz="487934" rtl="0" eaLnBrk="1" latinLnBrk="0" hangingPunct="1">
      <a:defRPr sz="961" kern="1200">
        <a:solidFill>
          <a:schemeClr val="tx1"/>
        </a:solidFill>
        <a:latin typeface="+mn-lt"/>
        <a:ea typeface="+mn-ea"/>
        <a:cs typeface="+mn-cs"/>
      </a:defRPr>
    </a:lvl4pPr>
    <a:lvl5pPr marL="975868" algn="l" defTabSz="487934" rtl="0" eaLnBrk="1" latinLnBrk="0" hangingPunct="1">
      <a:defRPr sz="961" kern="1200">
        <a:solidFill>
          <a:schemeClr val="tx1"/>
        </a:solidFill>
        <a:latin typeface="+mn-lt"/>
        <a:ea typeface="+mn-ea"/>
        <a:cs typeface="+mn-cs"/>
      </a:defRPr>
    </a:lvl5pPr>
    <a:lvl6pPr marL="1219835" algn="l" defTabSz="487934" rtl="0" eaLnBrk="1" latinLnBrk="0" hangingPunct="1">
      <a:defRPr sz="961" kern="1200">
        <a:solidFill>
          <a:schemeClr val="tx1"/>
        </a:solidFill>
        <a:latin typeface="+mn-lt"/>
        <a:ea typeface="+mn-ea"/>
        <a:cs typeface="+mn-cs"/>
      </a:defRPr>
    </a:lvl6pPr>
    <a:lvl7pPr marL="1463802" algn="l" defTabSz="487934" rtl="0" eaLnBrk="1" latinLnBrk="0" hangingPunct="1">
      <a:defRPr sz="961" kern="1200">
        <a:solidFill>
          <a:schemeClr val="tx1"/>
        </a:solidFill>
        <a:latin typeface="+mn-lt"/>
        <a:ea typeface="+mn-ea"/>
        <a:cs typeface="+mn-cs"/>
      </a:defRPr>
    </a:lvl7pPr>
    <a:lvl8pPr marL="1707768" algn="l" defTabSz="487934" rtl="0" eaLnBrk="1" latinLnBrk="0" hangingPunct="1">
      <a:defRPr sz="961" kern="1200">
        <a:solidFill>
          <a:schemeClr val="tx1"/>
        </a:solidFill>
        <a:latin typeface="+mn-lt"/>
        <a:ea typeface="+mn-ea"/>
        <a:cs typeface="+mn-cs"/>
      </a:defRPr>
    </a:lvl8pPr>
    <a:lvl9pPr marL="1951736" algn="l" defTabSz="487934" rtl="0" eaLnBrk="1" latinLnBrk="0" hangingPunct="1">
      <a:defRPr sz="961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" userDrawn="1">
          <p15:clr>
            <a:srgbClr val="A4A3A4"/>
          </p15:clr>
        </p15:guide>
        <p15:guide id="2" pos="33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D3CF"/>
    <a:srgbClr val="9FBFB6"/>
    <a:srgbClr val="EBC3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94"/>
  </p:normalViewPr>
  <p:slideViewPr>
    <p:cSldViewPr>
      <p:cViewPr varScale="1">
        <p:scale>
          <a:sx n="57" d="100"/>
          <a:sy n="57" d="100"/>
        </p:scale>
        <p:origin x="2630" y="67"/>
      </p:cViewPr>
      <p:guideLst>
        <p:guide orient="horz" pos="288"/>
        <p:guide pos="33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516" cy="494718"/>
          </a:xfrm>
          <a:prstGeom prst="rect">
            <a:avLst/>
          </a:prstGeom>
        </p:spPr>
        <p:txBody>
          <a:bodyPr vert="horz" lIns="48335" tIns="24168" rIns="48335" bIns="24168" rtlCol="0"/>
          <a:lstStyle>
            <a:lvl1pPr algn="l">
              <a:defRPr sz="600"/>
            </a:lvl1pPr>
          </a:lstStyle>
          <a:p>
            <a:endParaRPr lang="en-M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56" y="0"/>
            <a:ext cx="2918515" cy="494718"/>
          </a:xfrm>
          <a:prstGeom prst="rect">
            <a:avLst/>
          </a:prstGeom>
        </p:spPr>
        <p:txBody>
          <a:bodyPr vert="horz" lIns="48335" tIns="24168" rIns="48335" bIns="24168" rtlCol="0"/>
          <a:lstStyle>
            <a:lvl1pPr algn="r">
              <a:defRPr sz="600"/>
            </a:lvl1pPr>
          </a:lstStyle>
          <a:p>
            <a:fld id="{0ECA5C69-5A25-8C46-BB40-82D133B9368C}" type="datetimeFigureOut">
              <a:rPr lang="en-MU" smtClean="0"/>
              <a:t>02/10/2025</a:t>
            </a:fld>
            <a:endParaRPr lang="en-M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16150" y="1233488"/>
            <a:ext cx="230346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48335" tIns="24168" rIns="48335" bIns="24168" rtlCol="0" anchor="ctr"/>
          <a:lstStyle/>
          <a:p>
            <a:endParaRPr lang="en-M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748514"/>
            <a:ext cx="5388610" cy="3884510"/>
          </a:xfrm>
          <a:prstGeom prst="rect">
            <a:avLst/>
          </a:prstGeom>
        </p:spPr>
        <p:txBody>
          <a:bodyPr vert="horz" lIns="48335" tIns="24168" rIns="48335" bIns="24168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M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595"/>
            <a:ext cx="2918516" cy="494718"/>
          </a:xfrm>
          <a:prstGeom prst="rect">
            <a:avLst/>
          </a:prstGeom>
        </p:spPr>
        <p:txBody>
          <a:bodyPr vert="horz" lIns="48335" tIns="24168" rIns="48335" bIns="24168" rtlCol="0" anchor="b"/>
          <a:lstStyle>
            <a:lvl1pPr algn="l">
              <a:defRPr sz="600"/>
            </a:lvl1pPr>
          </a:lstStyle>
          <a:p>
            <a:endParaRPr lang="en-M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56" y="9371595"/>
            <a:ext cx="2918515" cy="494718"/>
          </a:xfrm>
          <a:prstGeom prst="rect">
            <a:avLst/>
          </a:prstGeom>
        </p:spPr>
        <p:txBody>
          <a:bodyPr vert="horz" lIns="48335" tIns="24168" rIns="48335" bIns="24168" rtlCol="0" anchor="b"/>
          <a:lstStyle>
            <a:lvl1pPr algn="r">
              <a:defRPr sz="600"/>
            </a:lvl1pPr>
          </a:lstStyle>
          <a:p>
            <a:fld id="{EB6040B4-C7CB-C741-943F-FF5B24D38FD9}" type="slidenum">
              <a:rPr lang="en-MU" smtClean="0"/>
              <a:t>‹#›</a:t>
            </a:fld>
            <a:endParaRPr lang="en-MU"/>
          </a:p>
        </p:txBody>
      </p:sp>
    </p:spTree>
    <p:extLst>
      <p:ext uri="{BB962C8B-B14F-4D97-AF65-F5344CB8AC3E}">
        <p14:creationId xmlns:p14="http://schemas.microsoft.com/office/powerpoint/2010/main" val="294769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6040B4-C7CB-C741-943F-FF5B24D38FD9}" type="slidenum">
              <a:rPr lang="en-MU" smtClean="0"/>
              <a:t>1</a:t>
            </a:fld>
            <a:endParaRPr lang="en-MU"/>
          </a:p>
        </p:txBody>
      </p:sp>
    </p:spTree>
    <p:extLst>
      <p:ext uri="{BB962C8B-B14F-4D97-AF65-F5344CB8AC3E}">
        <p14:creationId xmlns:p14="http://schemas.microsoft.com/office/powerpoint/2010/main" val="28363940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6040B4-C7CB-C741-943F-FF5B24D38FD9}" type="slidenum">
              <a:rPr lang="en-MU" smtClean="0"/>
              <a:t>4</a:t>
            </a:fld>
            <a:endParaRPr lang="en-MU"/>
          </a:p>
        </p:txBody>
      </p:sp>
    </p:spTree>
    <p:extLst>
      <p:ext uri="{BB962C8B-B14F-4D97-AF65-F5344CB8AC3E}">
        <p14:creationId xmlns:p14="http://schemas.microsoft.com/office/powerpoint/2010/main" val="30589927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14640" y="3070860"/>
            <a:ext cx="5832575" cy="126957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029279" y="5547361"/>
            <a:ext cx="4803297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2560" y="538053"/>
            <a:ext cx="5796733" cy="625556"/>
          </a:xfrm>
        </p:spPr>
        <p:txBody>
          <a:bodyPr lIns="0" tIns="0" rIns="0" bIns="0"/>
          <a:lstStyle>
            <a:lvl1pPr>
              <a:defRPr sz="4065" b="1" i="0">
                <a:solidFill>
                  <a:srgbClr val="F4D3CF"/>
                </a:solidFill>
                <a:latin typeface="Lato"/>
                <a:cs typeface="La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2560" y="538053"/>
            <a:ext cx="5796733" cy="625556"/>
          </a:xfrm>
        </p:spPr>
        <p:txBody>
          <a:bodyPr lIns="0" tIns="0" rIns="0" bIns="0"/>
          <a:lstStyle>
            <a:lvl1pPr>
              <a:defRPr sz="4065" b="1" i="0">
                <a:solidFill>
                  <a:srgbClr val="F4D3CF"/>
                </a:solidFill>
                <a:latin typeface="Lato"/>
                <a:cs typeface="La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43093" y="2278381"/>
            <a:ext cx="298490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533854" y="2278381"/>
            <a:ext cx="298490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2560" y="538053"/>
            <a:ext cx="5796733" cy="625556"/>
          </a:xfrm>
        </p:spPr>
        <p:txBody>
          <a:bodyPr lIns="0" tIns="0" rIns="0" bIns="0"/>
          <a:lstStyle>
            <a:lvl1pPr>
              <a:defRPr sz="4065" b="1" i="0">
                <a:solidFill>
                  <a:srgbClr val="F4D3CF"/>
                </a:solidFill>
                <a:latin typeface="Lato"/>
                <a:cs typeface="La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2560" y="538053"/>
            <a:ext cx="5796733" cy="126957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250" b="1" i="0">
                <a:solidFill>
                  <a:srgbClr val="F4D3CF"/>
                </a:solidFill>
                <a:latin typeface="Lato"/>
                <a:cs typeface="La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43092" y="2278381"/>
            <a:ext cx="6175668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333031" y="9212582"/>
            <a:ext cx="2195793" cy="14786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43092" y="9212582"/>
            <a:ext cx="1578226" cy="14786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4940534" y="9212582"/>
            <a:ext cx="1578226" cy="14786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225262">
        <a:defRPr>
          <a:latin typeface="+mn-lt"/>
          <a:ea typeface="+mn-ea"/>
          <a:cs typeface="+mn-cs"/>
        </a:defRPr>
      </a:lvl2pPr>
      <a:lvl3pPr marL="450525">
        <a:defRPr>
          <a:latin typeface="+mn-lt"/>
          <a:ea typeface="+mn-ea"/>
          <a:cs typeface="+mn-cs"/>
        </a:defRPr>
      </a:lvl3pPr>
      <a:lvl4pPr marL="675787">
        <a:defRPr>
          <a:latin typeface="+mn-lt"/>
          <a:ea typeface="+mn-ea"/>
          <a:cs typeface="+mn-cs"/>
        </a:defRPr>
      </a:lvl4pPr>
      <a:lvl5pPr marL="901050">
        <a:defRPr>
          <a:latin typeface="+mn-lt"/>
          <a:ea typeface="+mn-ea"/>
          <a:cs typeface="+mn-cs"/>
        </a:defRPr>
      </a:lvl5pPr>
      <a:lvl6pPr marL="1126312">
        <a:defRPr>
          <a:latin typeface="+mn-lt"/>
          <a:ea typeface="+mn-ea"/>
          <a:cs typeface="+mn-cs"/>
        </a:defRPr>
      </a:lvl6pPr>
      <a:lvl7pPr marL="1351575">
        <a:defRPr>
          <a:latin typeface="+mn-lt"/>
          <a:ea typeface="+mn-ea"/>
          <a:cs typeface="+mn-cs"/>
        </a:defRPr>
      </a:lvl7pPr>
      <a:lvl8pPr marL="1576837">
        <a:defRPr>
          <a:latin typeface="+mn-lt"/>
          <a:ea typeface="+mn-ea"/>
          <a:cs typeface="+mn-cs"/>
        </a:defRPr>
      </a:lvl8pPr>
      <a:lvl9pPr marL="18021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225262">
        <a:defRPr>
          <a:latin typeface="+mn-lt"/>
          <a:ea typeface="+mn-ea"/>
          <a:cs typeface="+mn-cs"/>
        </a:defRPr>
      </a:lvl2pPr>
      <a:lvl3pPr marL="450525">
        <a:defRPr>
          <a:latin typeface="+mn-lt"/>
          <a:ea typeface="+mn-ea"/>
          <a:cs typeface="+mn-cs"/>
        </a:defRPr>
      </a:lvl3pPr>
      <a:lvl4pPr marL="675787">
        <a:defRPr>
          <a:latin typeface="+mn-lt"/>
          <a:ea typeface="+mn-ea"/>
          <a:cs typeface="+mn-cs"/>
        </a:defRPr>
      </a:lvl4pPr>
      <a:lvl5pPr marL="901050">
        <a:defRPr>
          <a:latin typeface="+mn-lt"/>
          <a:ea typeface="+mn-ea"/>
          <a:cs typeface="+mn-cs"/>
        </a:defRPr>
      </a:lvl5pPr>
      <a:lvl6pPr marL="1126312">
        <a:defRPr>
          <a:latin typeface="+mn-lt"/>
          <a:ea typeface="+mn-ea"/>
          <a:cs typeface="+mn-cs"/>
        </a:defRPr>
      </a:lvl6pPr>
      <a:lvl7pPr marL="1351575">
        <a:defRPr>
          <a:latin typeface="+mn-lt"/>
          <a:ea typeface="+mn-ea"/>
          <a:cs typeface="+mn-cs"/>
        </a:defRPr>
      </a:lvl7pPr>
      <a:lvl8pPr marL="1576837">
        <a:defRPr>
          <a:latin typeface="+mn-lt"/>
          <a:ea typeface="+mn-ea"/>
          <a:cs typeface="+mn-cs"/>
        </a:defRPr>
      </a:lvl8pPr>
      <a:lvl9pPr marL="18021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7589" y="361028"/>
            <a:ext cx="6858000" cy="559231"/>
          </a:xfrm>
          <a:prstGeom prst="rect">
            <a:avLst/>
          </a:prstGeom>
        </p:spPr>
        <p:txBody>
          <a:bodyPr vert="horz" wrap="square" lIns="0" tIns="5945" rIns="0" bIns="0" rtlCol="0">
            <a:spAutoFit/>
          </a:bodyPr>
          <a:lstStyle/>
          <a:p>
            <a:pPr marL="6257" algn="ctr">
              <a:lnSpc>
                <a:spcPts val="4875"/>
              </a:lnSpc>
              <a:spcBef>
                <a:spcPts val="47"/>
              </a:spcBef>
            </a:pPr>
            <a:r>
              <a:rPr lang="en-GB" sz="3000" spc="-2" dirty="0"/>
              <a:t>MONDAY / LUNDI</a:t>
            </a:r>
            <a:endParaRPr lang="en-GB" sz="3000" spc="-39" dirty="0"/>
          </a:p>
        </p:txBody>
      </p:sp>
      <p:sp>
        <p:nvSpPr>
          <p:cNvPr id="15" name="object 15"/>
          <p:cNvSpPr/>
          <p:nvPr/>
        </p:nvSpPr>
        <p:spPr>
          <a:xfrm>
            <a:off x="228600" y="124130"/>
            <a:ext cx="1112135" cy="1592259"/>
          </a:xfrm>
          <a:custGeom>
            <a:avLst/>
            <a:gdLst/>
            <a:ahLst/>
            <a:cxnLst/>
            <a:rect l="l" t="t" r="r" b="b"/>
            <a:pathLst>
              <a:path w="2887345" h="4133850">
                <a:moveTo>
                  <a:pt x="2326384" y="0"/>
                </a:moveTo>
                <a:lnTo>
                  <a:pt x="2275752" y="3460"/>
                </a:lnTo>
                <a:lnTo>
                  <a:pt x="2223480" y="7614"/>
                </a:lnTo>
                <a:lnTo>
                  <a:pt x="2170867" y="11436"/>
                </a:lnTo>
                <a:lnTo>
                  <a:pt x="2119504" y="18577"/>
                </a:lnTo>
                <a:lnTo>
                  <a:pt x="2070984" y="32684"/>
                </a:lnTo>
                <a:lnTo>
                  <a:pt x="2023369" y="53494"/>
                </a:lnTo>
                <a:lnTo>
                  <a:pt x="1977688" y="76626"/>
                </a:lnTo>
                <a:lnTo>
                  <a:pt x="1933917" y="102023"/>
                </a:lnTo>
                <a:lnTo>
                  <a:pt x="1892033" y="129623"/>
                </a:lnTo>
                <a:lnTo>
                  <a:pt x="1852013" y="159368"/>
                </a:lnTo>
                <a:lnTo>
                  <a:pt x="1813834" y="191198"/>
                </a:lnTo>
                <a:lnTo>
                  <a:pt x="1777473" y="225054"/>
                </a:lnTo>
                <a:lnTo>
                  <a:pt x="1742908" y="260877"/>
                </a:lnTo>
                <a:lnTo>
                  <a:pt x="1710116" y="298606"/>
                </a:lnTo>
                <a:lnTo>
                  <a:pt x="1679073" y="338183"/>
                </a:lnTo>
                <a:lnTo>
                  <a:pt x="1649757" y="379548"/>
                </a:lnTo>
                <a:lnTo>
                  <a:pt x="1622144" y="422642"/>
                </a:lnTo>
                <a:lnTo>
                  <a:pt x="1596213" y="467404"/>
                </a:lnTo>
                <a:lnTo>
                  <a:pt x="1573829" y="509021"/>
                </a:lnTo>
                <a:lnTo>
                  <a:pt x="1552620" y="551116"/>
                </a:lnTo>
                <a:lnTo>
                  <a:pt x="1533115" y="593760"/>
                </a:lnTo>
                <a:lnTo>
                  <a:pt x="1515844" y="637025"/>
                </a:lnTo>
                <a:lnTo>
                  <a:pt x="1501337" y="680981"/>
                </a:lnTo>
                <a:lnTo>
                  <a:pt x="1490122" y="725700"/>
                </a:lnTo>
                <a:lnTo>
                  <a:pt x="1483211" y="721103"/>
                </a:lnTo>
                <a:lnTo>
                  <a:pt x="1446788" y="683141"/>
                </a:lnTo>
                <a:lnTo>
                  <a:pt x="1428417" y="638247"/>
                </a:lnTo>
                <a:lnTo>
                  <a:pt x="1427900" y="627712"/>
                </a:lnTo>
                <a:lnTo>
                  <a:pt x="1429839" y="606523"/>
                </a:lnTo>
                <a:lnTo>
                  <a:pt x="1429087" y="596594"/>
                </a:lnTo>
                <a:lnTo>
                  <a:pt x="1425845" y="588570"/>
                </a:lnTo>
                <a:lnTo>
                  <a:pt x="1420590" y="580580"/>
                </a:lnTo>
                <a:lnTo>
                  <a:pt x="1409580" y="566113"/>
                </a:lnTo>
                <a:lnTo>
                  <a:pt x="1372523" y="511885"/>
                </a:lnTo>
                <a:lnTo>
                  <a:pt x="1334461" y="458613"/>
                </a:lnTo>
                <a:lnTo>
                  <a:pt x="1294798" y="406527"/>
                </a:lnTo>
                <a:lnTo>
                  <a:pt x="1262176" y="366993"/>
                </a:lnTo>
                <a:lnTo>
                  <a:pt x="1228534" y="329760"/>
                </a:lnTo>
                <a:lnTo>
                  <a:pt x="1193764" y="294952"/>
                </a:lnTo>
                <a:lnTo>
                  <a:pt x="1157757" y="262697"/>
                </a:lnTo>
                <a:lnTo>
                  <a:pt x="1120405" y="233119"/>
                </a:lnTo>
                <a:lnTo>
                  <a:pt x="1081597" y="206346"/>
                </a:lnTo>
                <a:lnTo>
                  <a:pt x="1041226" y="182502"/>
                </a:lnTo>
                <a:lnTo>
                  <a:pt x="999182" y="161714"/>
                </a:lnTo>
                <a:lnTo>
                  <a:pt x="955357" y="144109"/>
                </a:lnTo>
                <a:lnTo>
                  <a:pt x="909642" y="129811"/>
                </a:lnTo>
                <a:lnTo>
                  <a:pt x="861929" y="118948"/>
                </a:lnTo>
                <a:lnTo>
                  <a:pt x="812107" y="111644"/>
                </a:lnTo>
                <a:lnTo>
                  <a:pt x="760069" y="108027"/>
                </a:lnTo>
                <a:lnTo>
                  <a:pt x="705706" y="108221"/>
                </a:lnTo>
                <a:lnTo>
                  <a:pt x="650429" y="112203"/>
                </a:lnTo>
                <a:lnTo>
                  <a:pt x="597638" y="119721"/>
                </a:lnTo>
                <a:lnTo>
                  <a:pt x="547231" y="130682"/>
                </a:lnTo>
                <a:lnTo>
                  <a:pt x="499103" y="144995"/>
                </a:lnTo>
                <a:lnTo>
                  <a:pt x="453152" y="162566"/>
                </a:lnTo>
                <a:lnTo>
                  <a:pt x="409275" y="183303"/>
                </a:lnTo>
                <a:lnTo>
                  <a:pt x="367369" y="207115"/>
                </a:lnTo>
                <a:lnTo>
                  <a:pt x="327331" y="233909"/>
                </a:lnTo>
                <a:lnTo>
                  <a:pt x="289058" y="263592"/>
                </a:lnTo>
                <a:lnTo>
                  <a:pt x="252447" y="296072"/>
                </a:lnTo>
                <a:lnTo>
                  <a:pt x="217395" y="331257"/>
                </a:lnTo>
                <a:lnTo>
                  <a:pt x="183798" y="369054"/>
                </a:lnTo>
                <a:lnTo>
                  <a:pt x="151555" y="409372"/>
                </a:lnTo>
                <a:lnTo>
                  <a:pt x="120561" y="452117"/>
                </a:lnTo>
                <a:lnTo>
                  <a:pt x="95410" y="492762"/>
                </a:lnTo>
                <a:lnTo>
                  <a:pt x="75210" y="534822"/>
                </a:lnTo>
                <a:lnTo>
                  <a:pt x="59901" y="578305"/>
                </a:lnTo>
                <a:lnTo>
                  <a:pt x="49421" y="623223"/>
                </a:lnTo>
                <a:lnTo>
                  <a:pt x="43707" y="669583"/>
                </a:lnTo>
                <a:lnTo>
                  <a:pt x="42700" y="717397"/>
                </a:lnTo>
                <a:lnTo>
                  <a:pt x="42960" y="762896"/>
                </a:lnTo>
                <a:lnTo>
                  <a:pt x="42337" y="808432"/>
                </a:lnTo>
                <a:lnTo>
                  <a:pt x="42474" y="853875"/>
                </a:lnTo>
                <a:lnTo>
                  <a:pt x="45014" y="899098"/>
                </a:lnTo>
                <a:lnTo>
                  <a:pt x="55557" y="963105"/>
                </a:lnTo>
                <a:lnTo>
                  <a:pt x="79976" y="1004959"/>
                </a:lnTo>
                <a:lnTo>
                  <a:pt x="113157" y="1006445"/>
                </a:lnTo>
                <a:lnTo>
                  <a:pt x="138234" y="988777"/>
                </a:lnTo>
                <a:lnTo>
                  <a:pt x="158241" y="960698"/>
                </a:lnTo>
                <a:lnTo>
                  <a:pt x="176214" y="930950"/>
                </a:lnTo>
                <a:lnTo>
                  <a:pt x="204540" y="886503"/>
                </a:lnTo>
                <a:lnTo>
                  <a:pt x="260460" y="797046"/>
                </a:lnTo>
                <a:lnTo>
                  <a:pt x="289044" y="752803"/>
                </a:lnTo>
                <a:lnTo>
                  <a:pt x="318705" y="709397"/>
                </a:lnTo>
                <a:lnTo>
                  <a:pt x="349936" y="667210"/>
                </a:lnTo>
                <a:lnTo>
                  <a:pt x="378536" y="634490"/>
                </a:lnTo>
                <a:lnTo>
                  <a:pt x="411825" y="604481"/>
                </a:lnTo>
                <a:lnTo>
                  <a:pt x="448403" y="579801"/>
                </a:lnTo>
                <a:lnTo>
                  <a:pt x="486875" y="563066"/>
                </a:lnTo>
                <a:lnTo>
                  <a:pt x="536456" y="549374"/>
                </a:lnTo>
                <a:lnTo>
                  <a:pt x="586547" y="538560"/>
                </a:lnTo>
                <a:lnTo>
                  <a:pt x="637029" y="530874"/>
                </a:lnTo>
                <a:lnTo>
                  <a:pt x="687782" y="526569"/>
                </a:lnTo>
                <a:lnTo>
                  <a:pt x="738688" y="525895"/>
                </a:lnTo>
                <a:lnTo>
                  <a:pt x="789626" y="529104"/>
                </a:lnTo>
                <a:lnTo>
                  <a:pt x="840478" y="536447"/>
                </a:lnTo>
                <a:lnTo>
                  <a:pt x="891124" y="548177"/>
                </a:lnTo>
                <a:lnTo>
                  <a:pt x="941152" y="563810"/>
                </a:lnTo>
                <a:lnTo>
                  <a:pt x="990462" y="582109"/>
                </a:lnTo>
                <a:lnTo>
                  <a:pt x="1039274" y="602163"/>
                </a:lnTo>
                <a:lnTo>
                  <a:pt x="1136290" y="643891"/>
                </a:lnTo>
                <a:lnTo>
                  <a:pt x="1195782" y="673479"/>
                </a:lnTo>
                <a:lnTo>
                  <a:pt x="1225545" y="688251"/>
                </a:lnTo>
                <a:lnTo>
                  <a:pt x="1256234" y="700381"/>
                </a:lnTo>
                <a:lnTo>
                  <a:pt x="1264236" y="703274"/>
                </a:lnTo>
                <a:lnTo>
                  <a:pt x="1271336" y="706633"/>
                </a:lnTo>
                <a:lnTo>
                  <a:pt x="1306669" y="736807"/>
                </a:lnTo>
                <a:lnTo>
                  <a:pt x="1371068" y="800274"/>
                </a:lnTo>
                <a:lnTo>
                  <a:pt x="1361291" y="801388"/>
                </a:lnTo>
                <a:lnTo>
                  <a:pt x="1341777" y="806387"/>
                </a:lnTo>
                <a:lnTo>
                  <a:pt x="1292739" y="817621"/>
                </a:lnTo>
                <a:lnTo>
                  <a:pt x="1243072" y="820891"/>
                </a:lnTo>
                <a:lnTo>
                  <a:pt x="1226479" y="820223"/>
                </a:lnTo>
                <a:lnTo>
                  <a:pt x="1193399" y="816956"/>
                </a:lnTo>
                <a:lnTo>
                  <a:pt x="1176948" y="816242"/>
                </a:lnTo>
                <a:lnTo>
                  <a:pt x="1080445" y="836665"/>
                </a:lnTo>
                <a:lnTo>
                  <a:pt x="1035754" y="849070"/>
                </a:lnTo>
                <a:lnTo>
                  <a:pt x="991581" y="863196"/>
                </a:lnTo>
                <a:lnTo>
                  <a:pt x="947981" y="879005"/>
                </a:lnTo>
                <a:lnTo>
                  <a:pt x="905009" y="896459"/>
                </a:lnTo>
                <a:lnTo>
                  <a:pt x="858727" y="917411"/>
                </a:lnTo>
                <a:lnTo>
                  <a:pt x="813363" y="940158"/>
                </a:lnTo>
                <a:lnTo>
                  <a:pt x="768915" y="964596"/>
                </a:lnTo>
                <a:lnTo>
                  <a:pt x="725378" y="990624"/>
                </a:lnTo>
                <a:lnTo>
                  <a:pt x="682750" y="1018139"/>
                </a:lnTo>
                <a:lnTo>
                  <a:pt x="641027" y="1047038"/>
                </a:lnTo>
                <a:lnTo>
                  <a:pt x="600207" y="1077220"/>
                </a:lnTo>
                <a:lnTo>
                  <a:pt x="560286" y="1108580"/>
                </a:lnTo>
                <a:lnTo>
                  <a:pt x="521261" y="1141017"/>
                </a:lnTo>
                <a:lnTo>
                  <a:pt x="480207" y="1177015"/>
                </a:lnTo>
                <a:lnTo>
                  <a:pt x="440080" y="1214041"/>
                </a:lnTo>
                <a:lnTo>
                  <a:pt x="403148" y="1250995"/>
                </a:lnTo>
                <a:lnTo>
                  <a:pt x="367957" y="1289866"/>
                </a:lnTo>
                <a:lnTo>
                  <a:pt x="334173" y="1330208"/>
                </a:lnTo>
                <a:lnTo>
                  <a:pt x="301460" y="1371574"/>
                </a:lnTo>
                <a:lnTo>
                  <a:pt x="269483" y="1413518"/>
                </a:lnTo>
                <a:lnTo>
                  <a:pt x="237908" y="1455594"/>
                </a:lnTo>
                <a:lnTo>
                  <a:pt x="205901" y="1500738"/>
                </a:lnTo>
                <a:lnTo>
                  <a:pt x="176054" y="1547587"/>
                </a:lnTo>
                <a:lnTo>
                  <a:pt x="148332" y="1595766"/>
                </a:lnTo>
                <a:lnTo>
                  <a:pt x="122697" y="1644897"/>
                </a:lnTo>
                <a:lnTo>
                  <a:pt x="99285" y="1690862"/>
                </a:lnTo>
                <a:lnTo>
                  <a:pt x="75899" y="1737371"/>
                </a:lnTo>
                <a:lnTo>
                  <a:pt x="54627" y="1784503"/>
                </a:lnTo>
                <a:lnTo>
                  <a:pt x="37556" y="1832334"/>
                </a:lnTo>
                <a:lnTo>
                  <a:pt x="26774" y="1880942"/>
                </a:lnTo>
                <a:lnTo>
                  <a:pt x="20409" y="1931125"/>
                </a:lnTo>
                <a:lnTo>
                  <a:pt x="15365" y="1981505"/>
                </a:lnTo>
                <a:lnTo>
                  <a:pt x="11439" y="2032048"/>
                </a:lnTo>
                <a:lnTo>
                  <a:pt x="8428" y="2082717"/>
                </a:lnTo>
                <a:lnTo>
                  <a:pt x="6129" y="2133476"/>
                </a:lnTo>
                <a:lnTo>
                  <a:pt x="4339" y="2184291"/>
                </a:lnTo>
                <a:lnTo>
                  <a:pt x="0" y="2336709"/>
                </a:lnTo>
                <a:lnTo>
                  <a:pt x="5351" y="2381124"/>
                </a:lnTo>
                <a:lnTo>
                  <a:pt x="24083" y="2405347"/>
                </a:lnTo>
                <a:lnTo>
                  <a:pt x="55096" y="2409105"/>
                </a:lnTo>
                <a:lnTo>
                  <a:pt x="97295" y="2392131"/>
                </a:lnTo>
                <a:lnTo>
                  <a:pt x="140039" y="2364452"/>
                </a:lnTo>
                <a:lnTo>
                  <a:pt x="179118" y="2333363"/>
                </a:lnTo>
                <a:lnTo>
                  <a:pt x="214969" y="2299205"/>
                </a:lnTo>
                <a:lnTo>
                  <a:pt x="248030" y="2262319"/>
                </a:lnTo>
                <a:lnTo>
                  <a:pt x="278738" y="2223043"/>
                </a:lnTo>
                <a:lnTo>
                  <a:pt x="307532" y="2181718"/>
                </a:lnTo>
                <a:lnTo>
                  <a:pt x="334848" y="2138683"/>
                </a:lnTo>
                <a:lnTo>
                  <a:pt x="389322" y="2049866"/>
                </a:lnTo>
                <a:lnTo>
                  <a:pt x="416852" y="2005587"/>
                </a:lnTo>
                <a:lnTo>
                  <a:pt x="444680" y="1961489"/>
                </a:lnTo>
                <a:lnTo>
                  <a:pt x="472883" y="1917643"/>
                </a:lnTo>
                <a:lnTo>
                  <a:pt x="501538" y="1874120"/>
                </a:lnTo>
                <a:lnTo>
                  <a:pt x="530721" y="1830990"/>
                </a:lnTo>
                <a:lnTo>
                  <a:pt x="560509" y="1788326"/>
                </a:lnTo>
                <a:lnTo>
                  <a:pt x="590981" y="1746197"/>
                </a:lnTo>
                <a:lnTo>
                  <a:pt x="622211" y="1704675"/>
                </a:lnTo>
                <a:lnTo>
                  <a:pt x="653204" y="1665665"/>
                </a:lnTo>
                <a:lnTo>
                  <a:pt x="685378" y="1627548"/>
                </a:lnTo>
                <a:lnTo>
                  <a:pt x="718539" y="1590182"/>
                </a:lnTo>
                <a:lnTo>
                  <a:pt x="752492" y="1553428"/>
                </a:lnTo>
                <a:lnTo>
                  <a:pt x="787041" y="1517144"/>
                </a:lnTo>
                <a:lnTo>
                  <a:pt x="821992" y="1481190"/>
                </a:lnTo>
                <a:lnTo>
                  <a:pt x="892322" y="1409708"/>
                </a:lnTo>
                <a:lnTo>
                  <a:pt x="927312" y="1373900"/>
                </a:lnTo>
                <a:lnTo>
                  <a:pt x="964507" y="1338901"/>
                </a:lnTo>
                <a:lnTo>
                  <a:pt x="1043000" y="1272895"/>
                </a:lnTo>
                <a:lnTo>
                  <a:pt x="1080396" y="1238072"/>
                </a:lnTo>
                <a:lnTo>
                  <a:pt x="1117343" y="1203339"/>
                </a:lnTo>
                <a:lnTo>
                  <a:pt x="1158068" y="1171363"/>
                </a:lnTo>
                <a:lnTo>
                  <a:pt x="1202109" y="1144064"/>
                </a:lnTo>
                <a:lnTo>
                  <a:pt x="1249006" y="1123366"/>
                </a:lnTo>
                <a:lnTo>
                  <a:pt x="1298296" y="1111190"/>
                </a:lnTo>
                <a:lnTo>
                  <a:pt x="1349519" y="1109458"/>
                </a:lnTo>
                <a:lnTo>
                  <a:pt x="1366445" y="1111282"/>
                </a:lnTo>
                <a:lnTo>
                  <a:pt x="1383248" y="1114042"/>
                </a:lnTo>
                <a:lnTo>
                  <a:pt x="1399874" y="1117724"/>
                </a:lnTo>
                <a:lnTo>
                  <a:pt x="1416271" y="1122316"/>
                </a:lnTo>
                <a:lnTo>
                  <a:pt x="1420748" y="1170972"/>
                </a:lnTo>
                <a:lnTo>
                  <a:pt x="1427685" y="1219509"/>
                </a:lnTo>
                <a:lnTo>
                  <a:pt x="1436120" y="1267604"/>
                </a:lnTo>
                <a:lnTo>
                  <a:pt x="1445092" y="1314935"/>
                </a:lnTo>
                <a:lnTo>
                  <a:pt x="1453641" y="1361178"/>
                </a:lnTo>
                <a:lnTo>
                  <a:pt x="1456608" y="1406036"/>
                </a:lnTo>
                <a:lnTo>
                  <a:pt x="1450523" y="1450445"/>
                </a:lnTo>
                <a:lnTo>
                  <a:pt x="1436664" y="1494242"/>
                </a:lnTo>
                <a:lnTo>
                  <a:pt x="1416310" y="1537263"/>
                </a:lnTo>
                <a:lnTo>
                  <a:pt x="1390737" y="1579345"/>
                </a:lnTo>
                <a:lnTo>
                  <a:pt x="1361224" y="1620323"/>
                </a:lnTo>
                <a:lnTo>
                  <a:pt x="1329048" y="1660035"/>
                </a:lnTo>
                <a:lnTo>
                  <a:pt x="1295488" y="1698317"/>
                </a:lnTo>
                <a:lnTo>
                  <a:pt x="1261821" y="1735004"/>
                </a:lnTo>
                <a:lnTo>
                  <a:pt x="1229325" y="1769934"/>
                </a:lnTo>
                <a:lnTo>
                  <a:pt x="1199279" y="1802942"/>
                </a:lnTo>
                <a:lnTo>
                  <a:pt x="1172959" y="1833865"/>
                </a:lnTo>
                <a:lnTo>
                  <a:pt x="1145874" y="1872044"/>
                </a:lnTo>
                <a:lnTo>
                  <a:pt x="1126428" y="1909349"/>
                </a:lnTo>
                <a:lnTo>
                  <a:pt x="1113925" y="1945885"/>
                </a:lnTo>
                <a:lnTo>
                  <a:pt x="1106946" y="2017075"/>
                </a:lnTo>
                <a:lnTo>
                  <a:pt x="1111074" y="2051939"/>
                </a:lnTo>
                <a:lnTo>
                  <a:pt x="1131072" y="2120730"/>
                </a:lnTo>
                <a:lnTo>
                  <a:pt x="1162068" y="2188975"/>
                </a:lnTo>
                <a:lnTo>
                  <a:pt x="1179943" y="2223155"/>
                </a:lnTo>
                <a:lnTo>
                  <a:pt x="1216956" y="2292158"/>
                </a:lnTo>
                <a:lnTo>
                  <a:pt x="1234697" y="2327192"/>
                </a:lnTo>
                <a:lnTo>
                  <a:pt x="1250995" y="2362720"/>
                </a:lnTo>
                <a:lnTo>
                  <a:pt x="1265152" y="2398848"/>
                </a:lnTo>
                <a:lnTo>
                  <a:pt x="1276470" y="2435682"/>
                </a:lnTo>
                <a:lnTo>
                  <a:pt x="1284250" y="2473326"/>
                </a:lnTo>
                <a:lnTo>
                  <a:pt x="1287793" y="2511886"/>
                </a:lnTo>
                <a:lnTo>
                  <a:pt x="1286400" y="2551466"/>
                </a:lnTo>
                <a:lnTo>
                  <a:pt x="1279960" y="2594610"/>
                </a:lnTo>
                <a:lnTo>
                  <a:pt x="1270076" y="2635467"/>
                </a:lnTo>
                <a:lnTo>
                  <a:pt x="1257328" y="2674300"/>
                </a:lnTo>
                <a:lnTo>
                  <a:pt x="1242297" y="2711374"/>
                </a:lnTo>
                <a:lnTo>
                  <a:pt x="1225562" y="2746952"/>
                </a:lnTo>
                <a:lnTo>
                  <a:pt x="1207705" y="2781297"/>
                </a:lnTo>
                <a:lnTo>
                  <a:pt x="1189304" y="2814674"/>
                </a:lnTo>
                <a:lnTo>
                  <a:pt x="1170941" y="2847346"/>
                </a:lnTo>
                <a:lnTo>
                  <a:pt x="1153195" y="2879577"/>
                </a:lnTo>
                <a:lnTo>
                  <a:pt x="1121876" y="2943771"/>
                </a:lnTo>
                <a:lnTo>
                  <a:pt x="1099989" y="3009364"/>
                </a:lnTo>
                <a:lnTo>
                  <a:pt x="1092174" y="3078466"/>
                </a:lnTo>
                <a:lnTo>
                  <a:pt x="1094995" y="3114992"/>
                </a:lnTo>
                <a:lnTo>
                  <a:pt x="1103074" y="3153187"/>
                </a:lnTo>
                <a:lnTo>
                  <a:pt x="1116992" y="3193314"/>
                </a:lnTo>
                <a:lnTo>
                  <a:pt x="1137329" y="3235636"/>
                </a:lnTo>
                <a:lnTo>
                  <a:pt x="1170833" y="3290761"/>
                </a:lnTo>
                <a:lnTo>
                  <a:pt x="1176010" y="3301200"/>
                </a:lnTo>
                <a:lnTo>
                  <a:pt x="1180941" y="3311667"/>
                </a:lnTo>
                <a:lnTo>
                  <a:pt x="1213722" y="3373914"/>
                </a:lnTo>
                <a:lnTo>
                  <a:pt x="1234921" y="3422643"/>
                </a:lnTo>
                <a:lnTo>
                  <a:pt x="1250349" y="3468681"/>
                </a:lnTo>
                <a:lnTo>
                  <a:pt x="1260389" y="3512428"/>
                </a:lnTo>
                <a:lnTo>
                  <a:pt x="1265421" y="3554286"/>
                </a:lnTo>
                <a:lnTo>
                  <a:pt x="1265827" y="3594655"/>
                </a:lnTo>
                <a:lnTo>
                  <a:pt x="1261987" y="3633937"/>
                </a:lnTo>
                <a:lnTo>
                  <a:pt x="1254282" y="3672532"/>
                </a:lnTo>
                <a:lnTo>
                  <a:pt x="1243094" y="3710841"/>
                </a:lnTo>
                <a:lnTo>
                  <a:pt x="1228804" y="3749266"/>
                </a:lnTo>
                <a:lnTo>
                  <a:pt x="1211793" y="3788207"/>
                </a:lnTo>
                <a:lnTo>
                  <a:pt x="1192443" y="3828065"/>
                </a:lnTo>
                <a:lnTo>
                  <a:pt x="1171133" y="3869241"/>
                </a:lnTo>
                <a:lnTo>
                  <a:pt x="1124163" y="3957152"/>
                </a:lnTo>
                <a:lnTo>
                  <a:pt x="1099264" y="4004689"/>
                </a:lnTo>
                <a:lnTo>
                  <a:pt x="1088524" y="4041094"/>
                </a:lnTo>
                <a:lnTo>
                  <a:pt x="1094211" y="4072331"/>
                </a:lnTo>
                <a:lnTo>
                  <a:pt x="1113655" y="4097066"/>
                </a:lnTo>
                <a:lnTo>
                  <a:pt x="1171379" y="4122680"/>
                </a:lnTo>
                <a:lnTo>
                  <a:pt x="1228666" y="4133418"/>
                </a:lnTo>
                <a:lnTo>
                  <a:pt x="1257144" y="4133617"/>
                </a:lnTo>
                <a:lnTo>
                  <a:pt x="1308789" y="4129110"/>
                </a:lnTo>
                <a:lnTo>
                  <a:pt x="1360479" y="4123255"/>
                </a:lnTo>
                <a:lnTo>
                  <a:pt x="1463712" y="4110005"/>
                </a:lnTo>
                <a:lnTo>
                  <a:pt x="1515116" y="4103859"/>
                </a:lnTo>
                <a:lnTo>
                  <a:pt x="1560532" y="4095113"/>
                </a:lnTo>
                <a:lnTo>
                  <a:pt x="1613505" y="4048479"/>
                </a:lnTo>
                <a:lnTo>
                  <a:pt x="1635615" y="4001674"/>
                </a:lnTo>
                <a:lnTo>
                  <a:pt x="1651290" y="3965710"/>
                </a:lnTo>
                <a:lnTo>
                  <a:pt x="1659486" y="3947768"/>
                </a:lnTo>
                <a:lnTo>
                  <a:pt x="1668032" y="3929927"/>
                </a:lnTo>
                <a:lnTo>
                  <a:pt x="1712571" y="3842216"/>
                </a:lnTo>
                <a:lnTo>
                  <a:pt x="1734073" y="3797175"/>
                </a:lnTo>
                <a:lnTo>
                  <a:pt x="1752979" y="3751279"/>
                </a:lnTo>
                <a:lnTo>
                  <a:pt x="1767723" y="3704481"/>
                </a:lnTo>
                <a:lnTo>
                  <a:pt x="1776740" y="3656733"/>
                </a:lnTo>
                <a:lnTo>
                  <a:pt x="1778467" y="3607985"/>
                </a:lnTo>
                <a:lnTo>
                  <a:pt x="1771338" y="3558190"/>
                </a:lnTo>
                <a:lnTo>
                  <a:pt x="1757253" y="3513578"/>
                </a:lnTo>
                <a:lnTo>
                  <a:pt x="1737852" y="3471447"/>
                </a:lnTo>
                <a:lnTo>
                  <a:pt x="1714285" y="3431256"/>
                </a:lnTo>
                <a:lnTo>
                  <a:pt x="1687704" y="3392466"/>
                </a:lnTo>
                <a:lnTo>
                  <a:pt x="1659259" y="3354540"/>
                </a:lnTo>
                <a:lnTo>
                  <a:pt x="1630101" y="3316937"/>
                </a:lnTo>
                <a:lnTo>
                  <a:pt x="1601381" y="3279119"/>
                </a:lnTo>
                <a:lnTo>
                  <a:pt x="1574250" y="3240547"/>
                </a:lnTo>
                <a:lnTo>
                  <a:pt x="1549859" y="3200682"/>
                </a:lnTo>
                <a:lnTo>
                  <a:pt x="1529359" y="3158984"/>
                </a:lnTo>
                <a:lnTo>
                  <a:pt x="1513901" y="3114915"/>
                </a:lnTo>
                <a:lnTo>
                  <a:pt x="1504304" y="3064582"/>
                </a:lnTo>
                <a:lnTo>
                  <a:pt x="1503294" y="3017166"/>
                </a:lnTo>
                <a:lnTo>
                  <a:pt x="1509447" y="2972075"/>
                </a:lnTo>
                <a:lnTo>
                  <a:pt x="1521339" y="2928712"/>
                </a:lnTo>
                <a:lnTo>
                  <a:pt x="1537544" y="2886482"/>
                </a:lnTo>
                <a:lnTo>
                  <a:pt x="1556640" y="2844792"/>
                </a:lnTo>
                <a:lnTo>
                  <a:pt x="1577201" y="2803046"/>
                </a:lnTo>
                <a:lnTo>
                  <a:pt x="1597804" y="2760650"/>
                </a:lnTo>
                <a:lnTo>
                  <a:pt x="1617024" y="2717008"/>
                </a:lnTo>
                <a:lnTo>
                  <a:pt x="1633437" y="2671526"/>
                </a:lnTo>
                <a:lnTo>
                  <a:pt x="1646129" y="2619228"/>
                </a:lnTo>
                <a:lnTo>
                  <a:pt x="1651035" y="2569753"/>
                </a:lnTo>
                <a:lnTo>
                  <a:pt x="1648830" y="2522516"/>
                </a:lnTo>
                <a:lnTo>
                  <a:pt x="1640188" y="2476929"/>
                </a:lnTo>
                <a:lnTo>
                  <a:pt x="1625782" y="2432409"/>
                </a:lnTo>
                <a:lnTo>
                  <a:pt x="1606287" y="2388370"/>
                </a:lnTo>
                <a:lnTo>
                  <a:pt x="1582378" y="2344225"/>
                </a:lnTo>
                <a:lnTo>
                  <a:pt x="1554727" y="2299390"/>
                </a:lnTo>
                <a:lnTo>
                  <a:pt x="1523938" y="2248985"/>
                </a:lnTo>
                <a:lnTo>
                  <a:pt x="1498732" y="2201653"/>
                </a:lnTo>
                <a:lnTo>
                  <a:pt x="1478980" y="2156964"/>
                </a:lnTo>
                <a:lnTo>
                  <a:pt x="1464556" y="2114488"/>
                </a:lnTo>
                <a:lnTo>
                  <a:pt x="1455331" y="2073796"/>
                </a:lnTo>
                <a:lnTo>
                  <a:pt x="1451180" y="2034458"/>
                </a:lnTo>
                <a:lnTo>
                  <a:pt x="1451974" y="1996046"/>
                </a:lnTo>
                <a:lnTo>
                  <a:pt x="1457586" y="1958128"/>
                </a:lnTo>
                <a:lnTo>
                  <a:pt x="1467889" y="1920277"/>
                </a:lnTo>
                <a:lnTo>
                  <a:pt x="1482756" y="1882062"/>
                </a:lnTo>
                <a:lnTo>
                  <a:pt x="1502060" y="1843054"/>
                </a:lnTo>
                <a:lnTo>
                  <a:pt x="1525672" y="1802823"/>
                </a:lnTo>
                <a:lnTo>
                  <a:pt x="1553467" y="1760940"/>
                </a:lnTo>
                <a:lnTo>
                  <a:pt x="1585315" y="1716975"/>
                </a:lnTo>
                <a:lnTo>
                  <a:pt x="1621092" y="1670498"/>
                </a:lnTo>
                <a:lnTo>
                  <a:pt x="1649773" y="1632688"/>
                </a:lnTo>
                <a:lnTo>
                  <a:pt x="1676118" y="1594174"/>
                </a:lnTo>
                <a:lnTo>
                  <a:pt x="1699207" y="1554784"/>
                </a:lnTo>
                <a:lnTo>
                  <a:pt x="1718117" y="1514345"/>
                </a:lnTo>
                <a:lnTo>
                  <a:pt x="1731926" y="1472684"/>
                </a:lnTo>
                <a:lnTo>
                  <a:pt x="1739713" y="1429627"/>
                </a:lnTo>
                <a:lnTo>
                  <a:pt x="1740557" y="1385002"/>
                </a:lnTo>
                <a:lnTo>
                  <a:pt x="1733536" y="1338635"/>
                </a:lnTo>
                <a:lnTo>
                  <a:pt x="1717727" y="1290353"/>
                </a:lnTo>
                <a:lnTo>
                  <a:pt x="1697868" y="1246050"/>
                </a:lnTo>
                <a:lnTo>
                  <a:pt x="1675973" y="1200436"/>
                </a:lnTo>
                <a:lnTo>
                  <a:pt x="1654454" y="1154478"/>
                </a:lnTo>
                <a:lnTo>
                  <a:pt x="1635719" y="1109144"/>
                </a:lnTo>
                <a:lnTo>
                  <a:pt x="1596213" y="1069428"/>
                </a:lnTo>
                <a:lnTo>
                  <a:pt x="1596904" y="1068873"/>
                </a:lnTo>
                <a:lnTo>
                  <a:pt x="1646906" y="1083952"/>
                </a:lnTo>
                <a:lnTo>
                  <a:pt x="1786827" y="1263872"/>
                </a:lnTo>
                <a:lnTo>
                  <a:pt x="1845968" y="1341635"/>
                </a:lnTo>
                <a:lnTo>
                  <a:pt x="1904695" y="1419700"/>
                </a:lnTo>
                <a:lnTo>
                  <a:pt x="1933819" y="1460460"/>
                </a:lnTo>
                <a:lnTo>
                  <a:pt x="1962019" y="1501987"/>
                </a:lnTo>
                <a:lnTo>
                  <a:pt x="1990366" y="1543342"/>
                </a:lnTo>
                <a:lnTo>
                  <a:pt x="2019933" y="1583585"/>
                </a:lnTo>
                <a:lnTo>
                  <a:pt x="2051790" y="1621777"/>
                </a:lnTo>
                <a:lnTo>
                  <a:pt x="2086439" y="1660804"/>
                </a:lnTo>
                <a:lnTo>
                  <a:pt x="2119764" y="1700473"/>
                </a:lnTo>
                <a:lnTo>
                  <a:pt x="2151306" y="1741172"/>
                </a:lnTo>
                <a:lnTo>
                  <a:pt x="2180601" y="1783290"/>
                </a:lnTo>
                <a:lnTo>
                  <a:pt x="2207189" y="1827216"/>
                </a:lnTo>
                <a:lnTo>
                  <a:pt x="2230606" y="1873336"/>
                </a:lnTo>
                <a:lnTo>
                  <a:pt x="2250392" y="1922041"/>
                </a:lnTo>
                <a:lnTo>
                  <a:pt x="2283763" y="2014938"/>
                </a:lnTo>
                <a:lnTo>
                  <a:pt x="2300805" y="2061264"/>
                </a:lnTo>
                <a:lnTo>
                  <a:pt x="2318176" y="2107462"/>
                </a:lnTo>
                <a:lnTo>
                  <a:pt x="2335949" y="2153496"/>
                </a:lnTo>
                <a:lnTo>
                  <a:pt x="2354191" y="2199330"/>
                </a:lnTo>
                <a:lnTo>
                  <a:pt x="2372974" y="2244931"/>
                </a:lnTo>
                <a:lnTo>
                  <a:pt x="2384528" y="2279422"/>
                </a:lnTo>
                <a:lnTo>
                  <a:pt x="2397733" y="2314553"/>
                </a:lnTo>
                <a:lnTo>
                  <a:pt x="2419584" y="2341159"/>
                </a:lnTo>
                <a:lnTo>
                  <a:pt x="2457077" y="2350069"/>
                </a:lnTo>
                <a:lnTo>
                  <a:pt x="2496722" y="2336739"/>
                </a:lnTo>
                <a:lnTo>
                  <a:pt x="2534496" y="2270063"/>
                </a:lnTo>
                <a:lnTo>
                  <a:pt x="2541535" y="2231141"/>
                </a:lnTo>
                <a:lnTo>
                  <a:pt x="2548432" y="2173617"/>
                </a:lnTo>
                <a:lnTo>
                  <a:pt x="2554409" y="2107487"/>
                </a:lnTo>
                <a:lnTo>
                  <a:pt x="2559315" y="2039104"/>
                </a:lnTo>
                <a:lnTo>
                  <a:pt x="2562996" y="1974823"/>
                </a:lnTo>
                <a:lnTo>
                  <a:pt x="2565300" y="1920995"/>
                </a:lnTo>
                <a:lnTo>
                  <a:pt x="2566075" y="1883975"/>
                </a:lnTo>
                <a:lnTo>
                  <a:pt x="2565167" y="1870115"/>
                </a:lnTo>
                <a:lnTo>
                  <a:pt x="2564233" y="1832004"/>
                </a:lnTo>
                <a:lnTo>
                  <a:pt x="2556866" y="1741183"/>
                </a:lnTo>
                <a:lnTo>
                  <a:pt x="2549195" y="1689836"/>
                </a:lnTo>
                <a:lnTo>
                  <a:pt x="2539363" y="1639925"/>
                </a:lnTo>
                <a:lnTo>
                  <a:pt x="2527373" y="1591443"/>
                </a:lnTo>
                <a:lnTo>
                  <a:pt x="2513229" y="1544385"/>
                </a:lnTo>
                <a:lnTo>
                  <a:pt x="2496934" y="1498743"/>
                </a:lnTo>
                <a:lnTo>
                  <a:pt x="2478491" y="1454513"/>
                </a:lnTo>
                <a:lnTo>
                  <a:pt x="2457903" y="1411687"/>
                </a:lnTo>
                <a:lnTo>
                  <a:pt x="2435175" y="1370260"/>
                </a:lnTo>
                <a:lnTo>
                  <a:pt x="2410308" y="1330225"/>
                </a:lnTo>
                <a:lnTo>
                  <a:pt x="2383307" y="1291576"/>
                </a:lnTo>
                <a:lnTo>
                  <a:pt x="2354175" y="1254307"/>
                </a:lnTo>
                <a:lnTo>
                  <a:pt x="2322915" y="1218412"/>
                </a:lnTo>
                <a:lnTo>
                  <a:pt x="2289531" y="1183885"/>
                </a:lnTo>
                <a:lnTo>
                  <a:pt x="2254025" y="1150719"/>
                </a:lnTo>
                <a:lnTo>
                  <a:pt x="2216402" y="1118908"/>
                </a:lnTo>
                <a:lnTo>
                  <a:pt x="2176664" y="1088447"/>
                </a:lnTo>
                <a:lnTo>
                  <a:pt x="2134814" y="1059328"/>
                </a:lnTo>
                <a:lnTo>
                  <a:pt x="2090857" y="1031546"/>
                </a:lnTo>
                <a:lnTo>
                  <a:pt x="2044796" y="1005095"/>
                </a:lnTo>
                <a:lnTo>
                  <a:pt x="1977535" y="973681"/>
                </a:lnTo>
                <a:lnTo>
                  <a:pt x="1909481" y="951965"/>
                </a:lnTo>
                <a:lnTo>
                  <a:pt x="1956482" y="941234"/>
                </a:lnTo>
                <a:lnTo>
                  <a:pt x="2004100" y="934348"/>
                </a:lnTo>
                <a:lnTo>
                  <a:pt x="2052086" y="931221"/>
                </a:lnTo>
                <a:lnTo>
                  <a:pt x="2100188" y="931765"/>
                </a:lnTo>
                <a:lnTo>
                  <a:pt x="2148154" y="935892"/>
                </a:lnTo>
                <a:lnTo>
                  <a:pt x="2195736" y="943517"/>
                </a:lnTo>
                <a:lnTo>
                  <a:pt x="2242681" y="954551"/>
                </a:lnTo>
                <a:lnTo>
                  <a:pt x="2288739" y="968909"/>
                </a:lnTo>
                <a:lnTo>
                  <a:pt x="2333659" y="986501"/>
                </a:lnTo>
                <a:lnTo>
                  <a:pt x="2377190" y="1007243"/>
                </a:lnTo>
                <a:lnTo>
                  <a:pt x="2419081" y="1031046"/>
                </a:lnTo>
                <a:lnTo>
                  <a:pt x="2459082" y="1057823"/>
                </a:lnTo>
                <a:lnTo>
                  <a:pt x="2496942" y="1087487"/>
                </a:lnTo>
                <a:lnTo>
                  <a:pt x="2532410" y="1119951"/>
                </a:lnTo>
                <a:lnTo>
                  <a:pt x="2565235" y="1155129"/>
                </a:lnTo>
                <a:lnTo>
                  <a:pt x="2595167" y="1192932"/>
                </a:lnTo>
                <a:lnTo>
                  <a:pt x="2622446" y="1232797"/>
                </a:lnTo>
                <a:lnTo>
                  <a:pt x="2649038" y="1273263"/>
                </a:lnTo>
                <a:lnTo>
                  <a:pt x="2677049" y="1312636"/>
                </a:lnTo>
                <a:lnTo>
                  <a:pt x="2708587" y="1349220"/>
                </a:lnTo>
                <a:lnTo>
                  <a:pt x="2724197" y="1362861"/>
                </a:lnTo>
                <a:lnTo>
                  <a:pt x="2757260" y="1386673"/>
                </a:lnTo>
                <a:lnTo>
                  <a:pt x="2789346" y="1414669"/>
                </a:lnTo>
                <a:lnTo>
                  <a:pt x="2807593" y="1424329"/>
                </a:lnTo>
                <a:lnTo>
                  <a:pt x="2827559" y="1427403"/>
                </a:lnTo>
                <a:lnTo>
                  <a:pt x="2849536" y="1422286"/>
                </a:lnTo>
                <a:lnTo>
                  <a:pt x="2874559" y="1380971"/>
                </a:lnTo>
                <a:lnTo>
                  <a:pt x="2880058" y="1330247"/>
                </a:lnTo>
                <a:lnTo>
                  <a:pt x="2880580" y="1305462"/>
                </a:lnTo>
                <a:lnTo>
                  <a:pt x="2881378" y="1297190"/>
                </a:lnTo>
                <a:lnTo>
                  <a:pt x="2883831" y="1281438"/>
                </a:lnTo>
                <a:lnTo>
                  <a:pt x="2885972" y="1265923"/>
                </a:lnTo>
                <a:lnTo>
                  <a:pt x="2887300" y="1250320"/>
                </a:lnTo>
                <a:lnTo>
                  <a:pt x="2887315" y="1234302"/>
                </a:lnTo>
                <a:lnTo>
                  <a:pt x="2883552" y="1201689"/>
                </a:lnTo>
                <a:lnTo>
                  <a:pt x="2864784" y="1138758"/>
                </a:lnTo>
                <a:lnTo>
                  <a:pt x="2824076" y="1064696"/>
                </a:lnTo>
                <a:lnTo>
                  <a:pt x="2793421" y="1022861"/>
                </a:lnTo>
                <a:lnTo>
                  <a:pt x="2760471" y="982569"/>
                </a:lnTo>
                <a:lnTo>
                  <a:pt x="2726859" y="942835"/>
                </a:lnTo>
                <a:lnTo>
                  <a:pt x="2695339" y="904724"/>
                </a:lnTo>
                <a:lnTo>
                  <a:pt x="2664079" y="866386"/>
                </a:lnTo>
                <a:lnTo>
                  <a:pt x="2632617" y="828223"/>
                </a:lnTo>
                <a:lnTo>
                  <a:pt x="2600495" y="790632"/>
                </a:lnTo>
                <a:lnTo>
                  <a:pt x="2555113" y="740693"/>
                </a:lnTo>
                <a:lnTo>
                  <a:pt x="2512750" y="705544"/>
                </a:lnTo>
                <a:lnTo>
                  <a:pt x="2478609" y="690081"/>
                </a:lnTo>
                <a:lnTo>
                  <a:pt x="2461819" y="681916"/>
                </a:lnTo>
                <a:lnTo>
                  <a:pt x="2401323" y="650027"/>
                </a:lnTo>
                <a:lnTo>
                  <a:pt x="2356375" y="629525"/>
                </a:lnTo>
                <a:lnTo>
                  <a:pt x="2309994" y="612793"/>
                </a:lnTo>
                <a:lnTo>
                  <a:pt x="2262025" y="601097"/>
                </a:lnTo>
                <a:lnTo>
                  <a:pt x="2217825" y="595626"/>
                </a:lnTo>
                <a:lnTo>
                  <a:pt x="2173272" y="594190"/>
                </a:lnTo>
                <a:lnTo>
                  <a:pt x="2128577" y="595570"/>
                </a:lnTo>
                <a:lnTo>
                  <a:pt x="2083947" y="598552"/>
                </a:lnTo>
                <a:lnTo>
                  <a:pt x="2032464" y="602804"/>
                </a:lnTo>
                <a:lnTo>
                  <a:pt x="1981012" y="607927"/>
                </a:lnTo>
                <a:lnTo>
                  <a:pt x="1929706" y="614214"/>
                </a:lnTo>
                <a:lnTo>
                  <a:pt x="1878659" y="621958"/>
                </a:lnTo>
                <a:lnTo>
                  <a:pt x="1827986" y="631452"/>
                </a:lnTo>
                <a:lnTo>
                  <a:pt x="1867000" y="599071"/>
                </a:lnTo>
                <a:lnTo>
                  <a:pt x="1907903" y="570844"/>
                </a:lnTo>
                <a:lnTo>
                  <a:pt x="1950583" y="546531"/>
                </a:lnTo>
                <a:lnTo>
                  <a:pt x="1994930" y="525896"/>
                </a:lnTo>
                <a:lnTo>
                  <a:pt x="2040832" y="508700"/>
                </a:lnTo>
                <a:lnTo>
                  <a:pt x="2088177" y="494704"/>
                </a:lnTo>
                <a:lnTo>
                  <a:pt x="2136853" y="483671"/>
                </a:lnTo>
                <a:lnTo>
                  <a:pt x="2186751" y="475362"/>
                </a:lnTo>
                <a:lnTo>
                  <a:pt x="2237757" y="469539"/>
                </a:lnTo>
                <a:lnTo>
                  <a:pt x="2289761" y="465964"/>
                </a:lnTo>
                <a:lnTo>
                  <a:pt x="2342651" y="464399"/>
                </a:lnTo>
                <a:lnTo>
                  <a:pt x="2391071" y="468768"/>
                </a:lnTo>
                <a:lnTo>
                  <a:pt x="2434842" y="481935"/>
                </a:lnTo>
                <a:lnTo>
                  <a:pt x="2474887" y="502145"/>
                </a:lnTo>
                <a:lnTo>
                  <a:pt x="2512133" y="527640"/>
                </a:lnTo>
                <a:lnTo>
                  <a:pt x="2547504" y="556667"/>
                </a:lnTo>
                <a:lnTo>
                  <a:pt x="2616328" y="618290"/>
                </a:lnTo>
                <a:lnTo>
                  <a:pt x="2633908" y="630373"/>
                </a:lnTo>
                <a:lnTo>
                  <a:pt x="2653823" y="639783"/>
                </a:lnTo>
                <a:lnTo>
                  <a:pt x="2674734" y="648056"/>
                </a:lnTo>
                <a:lnTo>
                  <a:pt x="2695300" y="656728"/>
                </a:lnTo>
                <a:lnTo>
                  <a:pt x="2705010" y="634362"/>
                </a:lnTo>
                <a:lnTo>
                  <a:pt x="2715631" y="611905"/>
                </a:lnTo>
                <a:lnTo>
                  <a:pt x="2723712" y="589696"/>
                </a:lnTo>
                <a:lnTo>
                  <a:pt x="2721131" y="521602"/>
                </a:lnTo>
                <a:lnTo>
                  <a:pt x="2715692" y="475419"/>
                </a:lnTo>
                <a:lnTo>
                  <a:pt x="2708808" y="429876"/>
                </a:lnTo>
                <a:lnTo>
                  <a:pt x="2699801" y="385323"/>
                </a:lnTo>
                <a:lnTo>
                  <a:pt x="2687994" y="342112"/>
                </a:lnTo>
                <a:lnTo>
                  <a:pt x="2672709" y="300594"/>
                </a:lnTo>
                <a:lnTo>
                  <a:pt x="2653270" y="261121"/>
                </a:lnTo>
                <a:lnTo>
                  <a:pt x="2628998" y="224044"/>
                </a:lnTo>
                <a:lnTo>
                  <a:pt x="2599216" y="189714"/>
                </a:lnTo>
                <a:lnTo>
                  <a:pt x="2563248" y="158483"/>
                </a:lnTo>
                <a:lnTo>
                  <a:pt x="2520415" y="130702"/>
                </a:lnTo>
                <a:lnTo>
                  <a:pt x="2532062" y="118153"/>
                </a:lnTo>
                <a:lnTo>
                  <a:pt x="2543525" y="106581"/>
                </a:lnTo>
                <a:lnTo>
                  <a:pt x="2551960" y="96116"/>
                </a:lnTo>
                <a:lnTo>
                  <a:pt x="2554519" y="86882"/>
                </a:lnTo>
                <a:lnTo>
                  <a:pt x="2549937" y="76141"/>
                </a:lnTo>
                <a:lnTo>
                  <a:pt x="2517818" y="48464"/>
                </a:lnTo>
                <a:lnTo>
                  <a:pt x="2472308" y="24337"/>
                </a:lnTo>
                <a:lnTo>
                  <a:pt x="2425004" y="9105"/>
                </a:lnTo>
                <a:lnTo>
                  <a:pt x="2376249" y="1437"/>
                </a:lnTo>
                <a:lnTo>
                  <a:pt x="2326384" y="0"/>
                </a:lnTo>
                <a:close/>
              </a:path>
            </a:pathLst>
          </a:custGeom>
          <a:solidFill>
            <a:srgbClr val="9FBFB6"/>
          </a:solidFill>
        </p:spPr>
        <p:txBody>
          <a:bodyPr wrap="square" lIns="0" tIns="0" rIns="0" bIns="0" rtlCol="0"/>
          <a:lstStyle/>
          <a:p>
            <a:endParaRPr sz="473"/>
          </a:p>
        </p:txBody>
      </p:sp>
      <p:graphicFrame>
        <p:nvGraphicFramePr>
          <p:cNvPr id="16" name="Table 16">
            <a:extLst>
              <a:ext uri="{FF2B5EF4-FFF2-40B4-BE49-F238E27FC236}">
                <a16:creationId xmlns:a16="http://schemas.microsoft.com/office/drawing/2014/main" id="{98F5893C-8E47-A441-BCE6-280BD3DB2B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0544610"/>
              </p:ext>
            </p:extLst>
          </p:nvPr>
        </p:nvGraphicFramePr>
        <p:xfrm>
          <a:off x="866239" y="1157157"/>
          <a:ext cx="5163620" cy="579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9556">
                  <a:extLst>
                    <a:ext uri="{9D8B030D-6E8A-4147-A177-3AD203B41FA5}">
                      <a16:colId xmlns:a16="http://schemas.microsoft.com/office/drawing/2014/main" val="4159118217"/>
                    </a:ext>
                  </a:extLst>
                </a:gridCol>
                <a:gridCol w="4424064">
                  <a:extLst>
                    <a:ext uri="{9D8B030D-6E8A-4147-A177-3AD203B41FA5}">
                      <a16:colId xmlns:a16="http://schemas.microsoft.com/office/drawing/2014/main" val="1429681991"/>
                    </a:ext>
                  </a:extLst>
                </a:gridCol>
              </a:tblGrid>
              <a:tr h="1152846"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U" sz="1800" b="1" spc="-5" dirty="0">
                          <a:solidFill>
                            <a:srgbClr val="EBC368"/>
                          </a:solidFill>
                          <a:latin typeface="Lato"/>
                          <a:cs typeface="Lato"/>
                        </a:rPr>
                        <a:t>11:30</a:t>
                      </a:r>
                      <a:endParaRPr lang="en-MU" sz="1800" dirty="0">
                        <a:latin typeface="Lato"/>
                        <a:cs typeface="Lato"/>
                      </a:endParaRPr>
                    </a:p>
                  </a:txBody>
                  <a:tcPr marL="46800" marR="45056" marT="22528" marB="2252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5262" marR="0" lvl="1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i="0" spc="-5" dirty="0">
                          <a:solidFill>
                            <a:srgbClr val="231F20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Local fooding cooking  class at Kot Nou restaurant (booking at the Info desk 24 hrs before)</a:t>
                      </a:r>
                    </a:p>
                    <a:p>
                      <a:pPr marL="225262" marR="0" lvl="1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i="0" spc="-5" dirty="0">
                          <a:solidFill>
                            <a:srgbClr val="231F20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Locale fooding </a:t>
                      </a:r>
                      <a:r>
                        <a:rPr lang="en-GB" sz="1400" b="1" i="0" spc="-5" dirty="0" err="1">
                          <a:solidFill>
                            <a:srgbClr val="231F20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cours</a:t>
                      </a:r>
                      <a:r>
                        <a:rPr lang="en-GB" sz="1400" b="1" i="0" spc="-5" dirty="0">
                          <a:solidFill>
                            <a:srgbClr val="231F20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de cuisine au restaurant Kot Nou (reservation a Info desk 24 </a:t>
                      </a:r>
                      <a:r>
                        <a:rPr lang="en-GB" sz="1400" b="1" i="0" spc="-5" dirty="0" err="1">
                          <a:solidFill>
                            <a:srgbClr val="231F20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heures</a:t>
                      </a:r>
                      <a:r>
                        <a:rPr lang="en-GB" sz="1400" b="1" i="0" spc="-5" dirty="0">
                          <a:solidFill>
                            <a:srgbClr val="231F20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 en </a:t>
                      </a:r>
                      <a:r>
                        <a:rPr lang="en-GB" sz="1400" b="1" i="0" spc="-5" dirty="0" err="1">
                          <a:solidFill>
                            <a:srgbClr val="231F20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avance</a:t>
                      </a:r>
                      <a:r>
                        <a:rPr lang="en-GB" sz="1400" b="1" i="0" spc="-5" dirty="0">
                          <a:solidFill>
                            <a:srgbClr val="231F20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)</a:t>
                      </a:r>
                    </a:p>
                    <a:p>
                      <a:pPr marL="225262" marR="0" lvl="1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1" i="0" spc="-5" dirty="0">
                        <a:solidFill>
                          <a:srgbClr val="231F20"/>
                        </a:solidFill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46800" marR="45056" marT="22528" marB="2252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05752231"/>
                  </a:ext>
                </a:extLst>
              </a:tr>
              <a:tr h="1595297"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U" sz="1800" b="1" spc="-5" dirty="0">
                          <a:solidFill>
                            <a:srgbClr val="EBC368"/>
                          </a:solidFill>
                          <a:latin typeface="Lato"/>
                          <a:cs typeface="Lato"/>
                        </a:rPr>
                        <a:t>14:00</a:t>
                      </a:r>
                      <a:endParaRPr lang="en-MU" sz="1800" dirty="0">
                        <a:latin typeface="Lato"/>
                        <a:cs typeface="Lato"/>
                      </a:endParaRPr>
                    </a:p>
                  </a:txBody>
                  <a:tcPr marL="46800" marR="45056" marT="22528" marB="2252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5262" marR="0" lvl="1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i="0" spc="-5" dirty="0">
                          <a:solidFill>
                            <a:srgbClr val="231F20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Glass bottom boat (booking at the Info desk 24 hrs before and meeting point at the Social House at 13h50.)</a:t>
                      </a:r>
                    </a:p>
                    <a:p>
                      <a:pPr marL="225262" marR="0" lvl="1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i="0" spc="-5" dirty="0">
                          <a:solidFill>
                            <a:srgbClr val="231F20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Bateau a fond de </a:t>
                      </a:r>
                      <a:r>
                        <a:rPr lang="en-GB" sz="1400" b="1" i="0" spc="-5" dirty="0" err="1">
                          <a:solidFill>
                            <a:srgbClr val="231F20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verre</a:t>
                      </a:r>
                      <a:r>
                        <a:rPr lang="en-GB" sz="1400" b="1" i="0" spc="-5" dirty="0">
                          <a:solidFill>
                            <a:srgbClr val="231F20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(reservation a Info desk 24 </a:t>
                      </a:r>
                      <a:r>
                        <a:rPr lang="en-GB" sz="1400" b="1" i="0" spc="-5" dirty="0" err="1">
                          <a:solidFill>
                            <a:srgbClr val="231F20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heures</a:t>
                      </a:r>
                      <a:r>
                        <a:rPr lang="en-GB" sz="1400" b="1" i="0" spc="-5" dirty="0">
                          <a:solidFill>
                            <a:srgbClr val="231F20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</a:t>
                      </a:r>
                      <a:r>
                        <a:rPr lang="en-GB" sz="1400" b="1" i="0" spc="-5" dirty="0" err="1">
                          <a:solidFill>
                            <a:srgbClr val="231F20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en</a:t>
                      </a:r>
                      <a:r>
                        <a:rPr lang="en-GB" sz="1400" b="1" i="0" spc="-5" dirty="0">
                          <a:solidFill>
                            <a:srgbClr val="231F20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</a:t>
                      </a:r>
                      <a:r>
                        <a:rPr lang="en-GB" sz="1400" b="1" i="0" spc="-5" dirty="0" err="1">
                          <a:solidFill>
                            <a:srgbClr val="231F20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avance</a:t>
                      </a:r>
                      <a:r>
                        <a:rPr lang="en-GB" sz="1400" b="1" i="0" spc="-5" dirty="0">
                          <a:solidFill>
                            <a:srgbClr val="231F20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) + </a:t>
                      </a:r>
                      <a:r>
                        <a:rPr lang="en-GB" sz="1400" b="1" i="0" spc="-5" dirty="0" err="1">
                          <a:solidFill>
                            <a:srgbClr val="231F20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rendez-vous</a:t>
                      </a:r>
                      <a:r>
                        <a:rPr lang="en-GB" sz="1400" b="1" i="0" spc="-5" dirty="0">
                          <a:solidFill>
                            <a:srgbClr val="231F20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au Social House a 13h50)</a:t>
                      </a:r>
                    </a:p>
                    <a:p>
                      <a:pPr marL="225262" marR="0" lvl="1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1" i="0" spc="-5" dirty="0">
                        <a:solidFill>
                          <a:srgbClr val="231F20"/>
                        </a:solidFill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46800" marR="45056" marT="22528" marB="2252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48787969"/>
                  </a:ext>
                </a:extLst>
              </a:tr>
              <a:tr h="1208107"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U" sz="1800" b="1" spc="-5" dirty="0">
                          <a:solidFill>
                            <a:srgbClr val="EBC368"/>
                          </a:solidFill>
                          <a:latin typeface="Lato"/>
                          <a:cs typeface="Lato"/>
                        </a:rPr>
                        <a:t>14:30</a:t>
                      </a:r>
                      <a:endParaRPr lang="en-MU" sz="1800" dirty="0">
                        <a:latin typeface="Lato"/>
                        <a:cs typeface="Lato"/>
                      </a:endParaRPr>
                    </a:p>
                  </a:txBody>
                  <a:tcPr marL="46800" marR="45056" marT="22528" marB="2252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5262" marR="0" lvl="1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i="0" spc="-5" dirty="0">
                          <a:solidFill>
                            <a:srgbClr val="231F20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Snorkelling boat trip (booking at the Info desk 24 hrs and meeting point at the Social House at 14h20.)</a:t>
                      </a:r>
                    </a:p>
                    <a:p>
                      <a:pPr marL="225262" marR="0" lvl="1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i="0" spc="-5" dirty="0" err="1">
                          <a:solidFill>
                            <a:srgbClr val="231F20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Sorti</a:t>
                      </a:r>
                      <a:r>
                        <a:rPr lang="en-GB" sz="1400" b="1" i="0" spc="-5" dirty="0">
                          <a:solidFill>
                            <a:srgbClr val="231F20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</a:t>
                      </a:r>
                      <a:r>
                        <a:rPr lang="en-GB" sz="1400" b="1" i="0" spc="-5" dirty="0" err="1">
                          <a:solidFill>
                            <a:srgbClr val="231F20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en</a:t>
                      </a:r>
                      <a:r>
                        <a:rPr lang="en-GB" sz="1400" b="1" i="0" spc="-5" dirty="0">
                          <a:solidFill>
                            <a:srgbClr val="231F20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bateau et </a:t>
                      </a:r>
                      <a:r>
                        <a:rPr lang="en-GB" sz="1400" b="1" i="0" spc="-5" dirty="0" err="1">
                          <a:solidFill>
                            <a:srgbClr val="231F20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Plongée</a:t>
                      </a:r>
                      <a:r>
                        <a:rPr lang="en-GB" sz="1400" b="1" i="0" spc="-5" dirty="0">
                          <a:solidFill>
                            <a:srgbClr val="231F20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(reservation a info desk 24 </a:t>
                      </a:r>
                      <a:r>
                        <a:rPr lang="en-GB" sz="1400" b="1" i="0" spc="-5" dirty="0" err="1">
                          <a:solidFill>
                            <a:srgbClr val="231F20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heures</a:t>
                      </a:r>
                      <a:r>
                        <a:rPr lang="en-GB" sz="1400" b="1" i="0" spc="-5" dirty="0">
                          <a:solidFill>
                            <a:srgbClr val="231F20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</a:t>
                      </a:r>
                      <a:r>
                        <a:rPr lang="en-GB" sz="1400" b="1" i="0" spc="-5" dirty="0" err="1">
                          <a:solidFill>
                            <a:srgbClr val="231F20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en</a:t>
                      </a:r>
                      <a:r>
                        <a:rPr lang="en-GB" sz="1400" b="1" i="0" spc="-5" dirty="0">
                          <a:solidFill>
                            <a:srgbClr val="231F20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</a:t>
                      </a:r>
                      <a:r>
                        <a:rPr lang="en-GB" sz="1400" b="1" i="0" spc="-5" dirty="0" err="1">
                          <a:solidFill>
                            <a:srgbClr val="231F20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avance</a:t>
                      </a:r>
                      <a:r>
                        <a:rPr lang="en-GB" sz="1400" b="1" i="0" spc="-5" dirty="0">
                          <a:solidFill>
                            <a:srgbClr val="231F20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+ </a:t>
                      </a:r>
                      <a:r>
                        <a:rPr lang="en-GB" sz="1400" b="1" i="0" spc="-5" dirty="0" err="1">
                          <a:solidFill>
                            <a:srgbClr val="231F20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rendez-vous</a:t>
                      </a:r>
                      <a:r>
                        <a:rPr lang="en-GB" sz="1400" b="1" i="0" spc="-5" dirty="0">
                          <a:solidFill>
                            <a:srgbClr val="231F20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au Social House a 14hr20)</a:t>
                      </a:r>
                    </a:p>
                  </a:txBody>
                  <a:tcPr marL="46800" marR="45056" marT="22528" marB="2252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56643301"/>
                  </a:ext>
                </a:extLst>
              </a:tr>
              <a:tr h="1124556"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U" sz="1800" b="1" spc="-5" dirty="0">
                          <a:solidFill>
                            <a:srgbClr val="EBC368"/>
                          </a:solidFill>
                          <a:latin typeface="Lato"/>
                          <a:cs typeface="Lato"/>
                        </a:rPr>
                        <a:t>1</a:t>
                      </a:r>
                      <a:r>
                        <a:rPr lang="en-GB" sz="1800" b="1" spc="-5" dirty="0">
                          <a:solidFill>
                            <a:srgbClr val="EBC368"/>
                          </a:solidFill>
                          <a:latin typeface="Lato"/>
                          <a:cs typeface="Lato"/>
                        </a:rPr>
                        <a:t>5</a:t>
                      </a:r>
                      <a:r>
                        <a:rPr lang="en-MU" sz="1800" b="1" spc="-5" dirty="0">
                          <a:solidFill>
                            <a:srgbClr val="EBC368"/>
                          </a:solidFill>
                          <a:latin typeface="Lato"/>
                          <a:cs typeface="Lato"/>
                        </a:rPr>
                        <a:t>:</a:t>
                      </a:r>
                      <a:r>
                        <a:rPr lang="en-GB" sz="1800" b="1" spc="-5" dirty="0">
                          <a:solidFill>
                            <a:srgbClr val="EBC368"/>
                          </a:solidFill>
                          <a:latin typeface="Lato"/>
                          <a:cs typeface="Lato"/>
                        </a:rPr>
                        <a:t>15</a:t>
                      </a:r>
                      <a:endParaRPr lang="en-MU" sz="1800" dirty="0">
                        <a:latin typeface="Lato"/>
                        <a:cs typeface="Lato"/>
                      </a:endParaRPr>
                    </a:p>
                  </a:txBody>
                  <a:tcPr marL="46800" marR="45056" marT="22528" marB="2252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5262" marR="0" lvl="1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i="0" spc="-5" dirty="0">
                          <a:solidFill>
                            <a:srgbClr val="231F20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Water Basket at The Social House </a:t>
                      </a:r>
                    </a:p>
                    <a:p>
                      <a:pPr marL="225262" marR="0" lvl="1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i="0" spc="-5" dirty="0">
                          <a:solidFill>
                            <a:srgbClr val="231F20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Basketball dans la piscine the social house</a:t>
                      </a:r>
                      <a:endParaRPr lang="en-GB" sz="1400" b="1" i="0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46800" marR="45056" marT="22528" marB="2252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7971914"/>
                  </a:ext>
                </a:extLst>
              </a:tr>
              <a:tr h="710394"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spc="-5" dirty="0">
                          <a:solidFill>
                            <a:srgbClr val="EBC368"/>
                          </a:solidFill>
                          <a:latin typeface="Lato"/>
                          <a:cs typeface="Lato"/>
                        </a:rPr>
                        <a:t>16:00</a:t>
                      </a:r>
                    </a:p>
                  </a:txBody>
                  <a:tcPr marL="46800" marR="45056" marT="22528" marB="2252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5262" marR="0" lvl="1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i="0" spc="-5" dirty="0">
                          <a:solidFill>
                            <a:srgbClr val="231F20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Table tennis competition  at The Social House </a:t>
                      </a:r>
                    </a:p>
                    <a:p>
                      <a:pPr marL="225262" marR="0" lvl="1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i="0" spc="-5" dirty="0">
                          <a:solidFill>
                            <a:srgbClr val="231F20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Competition de tennis de table au The Social House</a:t>
                      </a:r>
                    </a:p>
                    <a:p>
                      <a:pPr marL="225262" marR="0" lvl="1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1" i="0" spc="-5" dirty="0">
                        <a:solidFill>
                          <a:srgbClr val="231F20"/>
                        </a:solidFill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46800" marR="45056" marT="22528" marB="2252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29342978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7B457517-EBF5-EBD2-03BD-D16C3F3E15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2010230"/>
              </p:ext>
            </p:extLst>
          </p:nvPr>
        </p:nvGraphicFramePr>
        <p:xfrm>
          <a:off x="598169" y="8601231"/>
          <a:ext cx="5699760" cy="5310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9299">
                  <a:extLst>
                    <a:ext uri="{9D8B030D-6E8A-4147-A177-3AD203B41FA5}">
                      <a16:colId xmlns:a16="http://schemas.microsoft.com/office/drawing/2014/main" val="2229986350"/>
                    </a:ext>
                  </a:extLst>
                </a:gridCol>
                <a:gridCol w="4460461">
                  <a:extLst>
                    <a:ext uri="{9D8B030D-6E8A-4147-A177-3AD203B41FA5}">
                      <a16:colId xmlns:a16="http://schemas.microsoft.com/office/drawing/2014/main" val="3152065047"/>
                    </a:ext>
                  </a:extLst>
                </a:gridCol>
              </a:tblGrid>
              <a:tr h="531071"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U" sz="1800" b="1" spc="-5" dirty="0">
                          <a:solidFill>
                            <a:srgbClr val="EBC368"/>
                          </a:solidFill>
                          <a:latin typeface="Lato"/>
                          <a:cs typeface="Lato"/>
                        </a:rPr>
                        <a:t>20:</a:t>
                      </a:r>
                      <a:r>
                        <a:rPr lang="en-GB" sz="1800" b="1" spc="-5" dirty="0">
                          <a:solidFill>
                            <a:srgbClr val="EBC368"/>
                          </a:solidFill>
                          <a:latin typeface="Lato"/>
                          <a:cs typeface="Lato"/>
                        </a:rPr>
                        <a:t>3</a:t>
                      </a:r>
                      <a:r>
                        <a:rPr lang="en-MU" sz="1800" b="1" spc="-5" dirty="0">
                          <a:solidFill>
                            <a:srgbClr val="EBC368"/>
                          </a:solidFill>
                          <a:latin typeface="Lato"/>
                          <a:cs typeface="Lato"/>
                        </a:rPr>
                        <a:t>0</a:t>
                      </a:r>
                      <a:endParaRPr lang="en-MU" sz="1800" dirty="0">
                        <a:latin typeface="Lato"/>
                        <a:cs typeface="Lato"/>
                      </a:endParaRPr>
                    </a:p>
                  </a:txBody>
                  <a:tcPr marL="46800" marR="45056" marT="22528" marB="2252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5262" marR="0" lvl="1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i="0" spc="-5" dirty="0">
                          <a:solidFill>
                            <a:srgbClr val="231F20"/>
                          </a:solidFill>
                          <a:latin typeface="Lato" panose="020F0502020204030203" pitchFamily="34" charset="77"/>
                          <a:ea typeface="+mn-ea"/>
                          <a:cs typeface="Lato-Light"/>
                        </a:rPr>
                        <a:t>Blackjack  at The Social House bar </a:t>
                      </a:r>
                    </a:p>
                    <a:p>
                      <a:pPr marL="225262" marR="0" lvl="1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i="0" spc="-5" dirty="0">
                          <a:solidFill>
                            <a:srgbClr val="231F20"/>
                          </a:solidFill>
                          <a:latin typeface="Lato Light" panose="020F0302020204030203" pitchFamily="34" charset="0"/>
                          <a:ea typeface="+mn-ea"/>
                          <a:cs typeface="Lato-Light"/>
                        </a:rPr>
                        <a:t>Blackjack  au  bar  The Social House</a:t>
                      </a:r>
                    </a:p>
                  </a:txBody>
                  <a:tcPr marL="46800" marR="45056" marT="22528" marB="2252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27131845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8DB98CC-D406-5BD2-D1B8-76BF1B8D58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2214334"/>
              </p:ext>
            </p:extLst>
          </p:nvPr>
        </p:nvGraphicFramePr>
        <p:xfrm>
          <a:off x="710087" y="6208714"/>
          <a:ext cx="5538675" cy="31273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4276">
                  <a:extLst>
                    <a:ext uri="{9D8B030D-6E8A-4147-A177-3AD203B41FA5}">
                      <a16:colId xmlns:a16="http://schemas.microsoft.com/office/drawing/2014/main" val="4059336327"/>
                    </a:ext>
                  </a:extLst>
                </a:gridCol>
                <a:gridCol w="4334399">
                  <a:extLst>
                    <a:ext uri="{9D8B030D-6E8A-4147-A177-3AD203B41FA5}">
                      <a16:colId xmlns:a16="http://schemas.microsoft.com/office/drawing/2014/main" val="1583262001"/>
                    </a:ext>
                  </a:extLst>
                </a:gridCol>
              </a:tblGrid>
              <a:tr h="3127372"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spc="-5" dirty="0">
                          <a:solidFill>
                            <a:srgbClr val="EBC368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17:00            </a:t>
                      </a:r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1" spc="-5" dirty="0">
                        <a:solidFill>
                          <a:srgbClr val="EBC368"/>
                        </a:solidFill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MU" sz="18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46800" marR="45056" marT="22528" marB="2252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5262" marR="0" lvl="1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1" i="0" spc="-5" dirty="0">
                        <a:solidFill>
                          <a:srgbClr val="231F20"/>
                        </a:solidFill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  <a:p>
                      <a:pPr marL="225262" marR="0" lvl="1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1" i="0" spc="-5" dirty="0">
                        <a:solidFill>
                          <a:srgbClr val="231F20"/>
                        </a:solidFill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  <a:p>
                      <a:pPr marL="225262" marR="0" lvl="1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i="0" spc="-5" dirty="0">
                          <a:solidFill>
                            <a:srgbClr val="231F20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Dart Tournament at The Social House</a:t>
                      </a:r>
                      <a:br>
                        <a:rPr lang="en-GB" sz="1400" b="1" i="0" spc="-5" dirty="0">
                          <a:solidFill>
                            <a:srgbClr val="231F20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</a:br>
                      <a:r>
                        <a:rPr lang="en-GB" sz="1400" b="1" i="0" spc="-5" dirty="0" err="1">
                          <a:solidFill>
                            <a:srgbClr val="231F20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Tournoi</a:t>
                      </a:r>
                      <a:r>
                        <a:rPr lang="en-GB" sz="1400" b="1" i="0" spc="-5" dirty="0">
                          <a:solidFill>
                            <a:srgbClr val="231F20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de </a:t>
                      </a:r>
                      <a:r>
                        <a:rPr lang="en-GB" sz="1400" b="1" i="0" spc="-5" dirty="0" err="1">
                          <a:solidFill>
                            <a:srgbClr val="231F20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darte</a:t>
                      </a:r>
                      <a:r>
                        <a:rPr lang="en-GB" sz="1400" b="1" i="0" spc="-5" dirty="0">
                          <a:solidFill>
                            <a:srgbClr val="231F20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au The Social House</a:t>
                      </a:r>
                    </a:p>
                    <a:p>
                      <a:pPr marL="225262" marR="0" lvl="1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1" i="0" spc="-5" dirty="0">
                        <a:solidFill>
                          <a:srgbClr val="231F20"/>
                        </a:solidFill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  <a:p>
                      <a:pPr marL="225262" marR="0" lvl="1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1" i="0" spc="-5" dirty="0">
                        <a:solidFill>
                          <a:srgbClr val="231F20"/>
                        </a:solidFill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  <a:p>
                      <a:pPr marL="225262" marR="0" lvl="1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1" i="0" spc="-5" dirty="0">
                        <a:solidFill>
                          <a:srgbClr val="231F20"/>
                        </a:solidFill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  <a:p>
                      <a:pPr marL="225262" marR="0" lvl="1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1" i="0" spc="-5" dirty="0">
                        <a:solidFill>
                          <a:srgbClr val="231F20"/>
                        </a:solidFill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  <a:p>
                      <a:pPr marL="225262" marR="0" lvl="1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1" i="0" spc="-5" dirty="0">
                        <a:solidFill>
                          <a:srgbClr val="231F20"/>
                        </a:solidFill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  <a:p>
                      <a:pPr marL="225262" marR="0" lvl="1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1" i="0" spc="-5" dirty="0">
                        <a:solidFill>
                          <a:srgbClr val="231F20"/>
                        </a:solidFill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  <a:p>
                      <a:pPr marL="225262" marR="0" lvl="1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1" i="0" spc="-5" dirty="0">
                        <a:solidFill>
                          <a:srgbClr val="231F20"/>
                        </a:solidFill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46800" marR="45056" marT="22528" marB="2252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35027276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FEE97BAC-635E-AA3B-4BED-A39A8FDF59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485679"/>
              </p:ext>
            </p:extLst>
          </p:nvPr>
        </p:nvGraphicFramePr>
        <p:xfrm>
          <a:off x="629545" y="7772400"/>
          <a:ext cx="5699760" cy="6851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9299">
                  <a:extLst>
                    <a:ext uri="{9D8B030D-6E8A-4147-A177-3AD203B41FA5}">
                      <a16:colId xmlns:a16="http://schemas.microsoft.com/office/drawing/2014/main" val="2526263329"/>
                    </a:ext>
                  </a:extLst>
                </a:gridCol>
                <a:gridCol w="4460461">
                  <a:extLst>
                    <a:ext uri="{9D8B030D-6E8A-4147-A177-3AD203B41FA5}">
                      <a16:colId xmlns:a16="http://schemas.microsoft.com/office/drawing/2014/main" val="3734137624"/>
                    </a:ext>
                  </a:extLst>
                </a:gridCol>
              </a:tblGrid>
              <a:tr h="238445"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U" sz="1800" b="1" spc="-5" dirty="0">
                          <a:solidFill>
                            <a:srgbClr val="EBC368"/>
                          </a:solidFill>
                          <a:latin typeface="Lato"/>
                          <a:cs typeface="Lato"/>
                        </a:rPr>
                        <a:t>20:</a:t>
                      </a:r>
                      <a:r>
                        <a:rPr lang="en-GB" sz="1800" b="1" spc="-5" dirty="0">
                          <a:solidFill>
                            <a:srgbClr val="EBC368"/>
                          </a:solidFill>
                          <a:latin typeface="Lato"/>
                          <a:cs typeface="Lato"/>
                        </a:rPr>
                        <a:t>0</a:t>
                      </a:r>
                      <a:r>
                        <a:rPr lang="en-MU" sz="1800" b="1" spc="-5" dirty="0">
                          <a:solidFill>
                            <a:srgbClr val="EBC368"/>
                          </a:solidFill>
                          <a:latin typeface="Lato"/>
                          <a:cs typeface="Lato"/>
                        </a:rPr>
                        <a:t>0</a:t>
                      </a:r>
                      <a:endParaRPr lang="en-MU" sz="1800" dirty="0">
                        <a:latin typeface="Lato"/>
                        <a:cs typeface="Lato"/>
                      </a:endParaRPr>
                    </a:p>
                  </a:txBody>
                  <a:tcPr marL="46800" marR="45056" marT="22528" marB="2252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5262" marR="0" lvl="1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i="0" spc="-5" dirty="0">
                          <a:solidFill>
                            <a:srgbClr val="231F20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Chill out music by DJ Nina at The Social House bar</a:t>
                      </a:r>
                    </a:p>
                    <a:p>
                      <a:pPr marL="225262" marR="0" lvl="1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i="0" spc="-5" dirty="0">
                          <a:solidFill>
                            <a:srgbClr val="231F20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Musique ambiance avec DJ Nina au bar The Social House</a:t>
                      </a:r>
                    </a:p>
                  </a:txBody>
                  <a:tcPr marL="46800" marR="45056" marT="22528" marB="2252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314274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3400" y="443735"/>
            <a:ext cx="6858000" cy="559231"/>
          </a:xfrm>
          <a:prstGeom prst="rect">
            <a:avLst/>
          </a:prstGeom>
        </p:spPr>
        <p:txBody>
          <a:bodyPr vert="horz" wrap="square" lIns="0" tIns="5945" rIns="0" bIns="0" rtlCol="0">
            <a:spAutoFit/>
          </a:bodyPr>
          <a:lstStyle/>
          <a:p>
            <a:pPr marL="6257" algn="ctr">
              <a:lnSpc>
                <a:spcPts val="4875"/>
              </a:lnSpc>
              <a:spcBef>
                <a:spcPts val="47"/>
              </a:spcBef>
            </a:pPr>
            <a:r>
              <a:rPr lang="en-GB" sz="3000" spc="-2" dirty="0">
                <a:solidFill>
                  <a:srgbClr val="EBC368"/>
                </a:solidFill>
              </a:rPr>
              <a:t>TUESDAY / MARDI</a:t>
            </a:r>
            <a:endParaRPr lang="en-GB" sz="3000" spc="-39" dirty="0">
              <a:solidFill>
                <a:srgbClr val="EBC368"/>
              </a:solidFill>
            </a:endParaRPr>
          </a:p>
        </p:txBody>
      </p:sp>
      <p:graphicFrame>
        <p:nvGraphicFramePr>
          <p:cNvPr id="16" name="Table 16">
            <a:extLst>
              <a:ext uri="{FF2B5EF4-FFF2-40B4-BE49-F238E27FC236}">
                <a16:creationId xmlns:a16="http://schemas.microsoft.com/office/drawing/2014/main" id="{98F5893C-8E47-A441-BCE6-280BD3DB2B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6758918"/>
              </p:ext>
            </p:extLst>
          </p:nvPr>
        </p:nvGraphicFramePr>
        <p:xfrm>
          <a:off x="238124" y="1198429"/>
          <a:ext cx="5943600" cy="42072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5400">
                  <a:extLst>
                    <a:ext uri="{9D8B030D-6E8A-4147-A177-3AD203B41FA5}">
                      <a16:colId xmlns:a16="http://schemas.microsoft.com/office/drawing/2014/main" val="4159118217"/>
                    </a:ext>
                  </a:extLst>
                </a:gridCol>
                <a:gridCol w="4648200">
                  <a:extLst>
                    <a:ext uri="{9D8B030D-6E8A-4147-A177-3AD203B41FA5}">
                      <a16:colId xmlns:a16="http://schemas.microsoft.com/office/drawing/2014/main" val="1429681991"/>
                    </a:ext>
                  </a:extLst>
                </a:gridCol>
              </a:tblGrid>
              <a:tr h="1067563"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U" sz="1800" b="1" spc="-5" dirty="0">
                          <a:solidFill>
                            <a:srgbClr val="EBC368"/>
                          </a:solidFill>
                          <a:latin typeface="Lato"/>
                          <a:cs typeface="Lato"/>
                        </a:rPr>
                        <a:t>14:00</a:t>
                      </a:r>
                      <a:endParaRPr lang="en-MU" sz="1800" dirty="0">
                        <a:latin typeface="Lato"/>
                        <a:cs typeface="Lato"/>
                      </a:endParaRPr>
                    </a:p>
                  </a:txBody>
                  <a:tcPr marL="46800" marR="45056" marT="22528" marB="2252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5262" marR="0" lvl="1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i="0" spc="-5" dirty="0">
                          <a:solidFill>
                            <a:srgbClr val="231F20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Glass bottom boat (booking at the Info desk 24 hrs before and meeting point at the Social House at 13hr50.)</a:t>
                      </a:r>
                    </a:p>
                    <a:p>
                      <a:pPr marL="225262" marR="0" lvl="1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i="0" spc="-5" dirty="0">
                          <a:solidFill>
                            <a:srgbClr val="231F20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Bateau a fond de </a:t>
                      </a:r>
                      <a:r>
                        <a:rPr lang="en-GB" sz="1400" b="1" i="0" spc="-5" dirty="0" err="1">
                          <a:solidFill>
                            <a:srgbClr val="231F20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verre</a:t>
                      </a:r>
                      <a:r>
                        <a:rPr lang="en-GB" sz="1400" b="1" i="0" spc="-5" dirty="0">
                          <a:solidFill>
                            <a:srgbClr val="231F20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(reservation a info desk  24 </a:t>
                      </a:r>
                      <a:r>
                        <a:rPr lang="en-GB" sz="1400" b="1" i="0" spc="-5" dirty="0" err="1">
                          <a:solidFill>
                            <a:srgbClr val="231F20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heures</a:t>
                      </a:r>
                      <a:r>
                        <a:rPr lang="en-GB" sz="1400" b="1" i="0" spc="-5" dirty="0">
                          <a:solidFill>
                            <a:srgbClr val="231F20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</a:t>
                      </a:r>
                      <a:r>
                        <a:rPr lang="en-GB" sz="1400" b="1" i="0" spc="-5" dirty="0" err="1">
                          <a:solidFill>
                            <a:srgbClr val="231F20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en</a:t>
                      </a:r>
                      <a:r>
                        <a:rPr lang="en-GB" sz="1400" b="1" i="0" spc="-5" dirty="0">
                          <a:solidFill>
                            <a:srgbClr val="231F20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</a:t>
                      </a:r>
                      <a:r>
                        <a:rPr lang="en-GB" sz="1400" b="1" i="0" spc="-5" dirty="0" err="1">
                          <a:solidFill>
                            <a:srgbClr val="231F20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avance</a:t>
                      </a:r>
                      <a:r>
                        <a:rPr lang="en-GB" sz="1400" b="1" i="0" spc="-5" dirty="0">
                          <a:solidFill>
                            <a:srgbClr val="231F20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+ </a:t>
                      </a:r>
                      <a:r>
                        <a:rPr lang="en-GB" sz="1400" b="1" i="0" spc="-5" dirty="0" err="1">
                          <a:solidFill>
                            <a:srgbClr val="231F20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rendez-vous</a:t>
                      </a:r>
                      <a:r>
                        <a:rPr lang="en-GB" sz="1400" b="1" i="0" spc="-5" dirty="0">
                          <a:solidFill>
                            <a:srgbClr val="231F20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au Social House a 13h50)</a:t>
                      </a:r>
                    </a:p>
                  </a:txBody>
                  <a:tcPr marL="46800" marR="45056" marT="22528" marB="2252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05752231"/>
                  </a:ext>
                </a:extLst>
              </a:tr>
              <a:tr h="1067563"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U" sz="1800" b="1" spc="-5" dirty="0">
                          <a:solidFill>
                            <a:srgbClr val="EBC368"/>
                          </a:solidFill>
                          <a:latin typeface="Lato"/>
                          <a:cs typeface="Lato"/>
                        </a:rPr>
                        <a:t>14:30</a:t>
                      </a:r>
                      <a:endParaRPr lang="en-MU" sz="1800" dirty="0">
                        <a:latin typeface="Lato"/>
                        <a:cs typeface="Lato"/>
                      </a:endParaRPr>
                    </a:p>
                  </a:txBody>
                  <a:tcPr marL="46800" marR="45056" marT="22528" marB="2252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5262" marR="0" lvl="1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i="0" spc="-5" dirty="0">
                          <a:solidFill>
                            <a:srgbClr val="231F20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Snorkelling boat trip (booking at the Info desk 24 hrs before  and meeting point at the Social House at 14hr20.)</a:t>
                      </a:r>
                    </a:p>
                    <a:p>
                      <a:pPr marL="225262" marR="0" lvl="1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i="0" spc="-5" dirty="0" err="1">
                          <a:solidFill>
                            <a:srgbClr val="231F20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Sorti</a:t>
                      </a:r>
                      <a:r>
                        <a:rPr lang="en-GB" sz="1400" b="1" i="0" spc="-5" dirty="0">
                          <a:solidFill>
                            <a:srgbClr val="231F20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</a:t>
                      </a:r>
                      <a:r>
                        <a:rPr lang="en-GB" sz="1400" b="1" i="0" spc="-5" dirty="0" err="1">
                          <a:solidFill>
                            <a:srgbClr val="231F20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en</a:t>
                      </a:r>
                      <a:r>
                        <a:rPr lang="en-GB" sz="1400" b="1" i="0" spc="-5" dirty="0">
                          <a:solidFill>
                            <a:srgbClr val="231F20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bateau et </a:t>
                      </a:r>
                      <a:r>
                        <a:rPr lang="en-GB" sz="1400" b="1" i="0" spc="-5" dirty="0" err="1">
                          <a:solidFill>
                            <a:srgbClr val="231F20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Plongée</a:t>
                      </a:r>
                      <a:r>
                        <a:rPr lang="en-GB" sz="1400" b="1" i="0" spc="-5" dirty="0">
                          <a:solidFill>
                            <a:srgbClr val="231F20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(reservation a info desk 24 </a:t>
                      </a:r>
                      <a:r>
                        <a:rPr lang="en-GB" sz="1400" b="1" i="0" spc="-5" dirty="0" err="1">
                          <a:solidFill>
                            <a:srgbClr val="231F20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heures</a:t>
                      </a:r>
                      <a:r>
                        <a:rPr lang="en-GB" sz="1400" b="1" i="0" spc="-5" dirty="0">
                          <a:solidFill>
                            <a:srgbClr val="231F20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</a:t>
                      </a:r>
                      <a:r>
                        <a:rPr lang="en-GB" sz="1400" b="1" i="0" spc="-5" dirty="0" err="1">
                          <a:solidFill>
                            <a:srgbClr val="231F20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en</a:t>
                      </a:r>
                      <a:r>
                        <a:rPr lang="en-GB" sz="1400" b="1" i="0" spc="-5" dirty="0">
                          <a:solidFill>
                            <a:srgbClr val="231F20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</a:t>
                      </a:r>
                      <a:r>
                        <a:rPr lang="en-GB" sz="1400" b="1" i="0" spc="-5" dirty="0" err="1">
                          <a:solidFill>
                            <a:srgbClr val="231F20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avance</a:t>
                      </a:r>
                      <a:r>
                        <a:rPr lang="en-GB" sz="1400" b="1" i="0" spc="-5" dirty="0">
                          <a:solidFill>
                            <a:srgbClr val="231F20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+ </a:t>
                      </a:r>
                      <a:r>
                        <a:rPr lang="en-GB" sz="1400" b="1" i="0" spc="-5" dirty="0" err="1">
                          <a:solidFill>
                            <a:srgbClr val="231F20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rendez-vous</a:t>
                      </a:r>
                      <a:r>
                        <a:rPr lang="en-GB" sz="1400" b="1" i="0" spc="-5" dirty="0">
                          <a:solidFill>
                            <a:srgbClr val="231F20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au Social House a 14h20)</a:t>
                      </a:r>
                    </a:p>
                  </a:txBody>
                  <a:tcPr marL="46800" marR="45056" marT="22528" marB="2252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48787969"/>
                  </a:ext>
                </a:extLst>
              </a:tr>
              <a:tr h="551930"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U" sz="1800" b="1" spc="-5" dirty="0">
                          <a:solidFill>
                            <a:srgbClr val="EBC368"/>
                          </a:solidFill>
                          <a:latin typeface="Lato"/>
                          <a:cs typeface="Lato"/>
                        </a:rPr>
                        <a:t>15:</a:t>
                      </a:r>
                      <a:r>
                        <a:rPr lang="en-GB" sz="1800" b="1" spc="-5" dirty="0">
                          <a:solidFill>
                            <a:srgbClr val="EBC368"/>
                          </a:solidFill>
                          <a:latin typeface="Lato"/>
                          <a:cs typeface="Lato"/>
                        </a:rPr>
                        <a:t>15</a:t>
                      </a:r>
                      <a:endParaRPr lang="en-MU" sz="1800" dirty="0">
                        <a:latin typeface="Lato"/>
                        <a:cs typeface="Lato"/>
                      </a:endParaRPr>
                    </a:p>
                  </a:txBody>
                  <a:tcPr marL="46800" marR="45056" marT="22528" marB="2252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5262" marR="0" lvl="1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i="0" spc="-5" dirty="0">
                          <a:solidFill>
                            <a:srgbClr val="231F20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Coconut </a:t>
                      </a:r>
                      <a:r>
                        <a:rPr lang="en-GB" sz="1400" b="1" i="0" spc="-5" dirty="0" err="1">
                          <a:solidFill>
                            <a:srgbClr val="231F20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bolwing</a:t>
                      </a:r>
                      <a:r>
                        <a:rPr lang="en-GB" sz="1400" b="1" i="0" spc="-5" dirty="0">
                          <a:solidFill>
                            <a:srgbClr val="231F20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at the </a:t>
                      </a:r>
                      <a:r>
                        <a:rPr lang="en-GB" sz="1400" b="1" i="0" spc="-5" dirty="0" err="1">
                          <a:solidFill>
                            <a:srgbClr val="231F20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bocceball</a:t>
                      </a:r>
                      <a:r>
                        <a:rPr lang="en-GB" sz="1400" b="1" i="0" spc="-5" dirty="0">
                          <a:solidFill>
                            <a:srgbClr val="231F20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pitch </a:t>
                      </a:r>
                    </a:p>
                    <a:p>
                      <a:pPr marL="225262" marR="0" lvl="1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i="0" spc="-5" dirty="0">
                          <a:solidFill>
                            <a:srgbClr val="231F20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Bowling a la </a:t>
                      </a:r>
                      <a:r>
                        <a:rPr lang="en-GB" sz="1400" b="1" i="0" spc="-5" dirty="0" err="1">
                          <a:solidFill>
                            <a:srgbClr val="231F20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noix</a:t>
                      </a:r>
                      <a:r>
                        <a:rPr lang="en-GB" sz="1400" b="1" i="0" spc="-5" dirty="0">
                          <a:solidFill>
                            <a:srgbClr val="231F20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de coco sur le terrain de pétanque</a:t>
                      </a:r>
                    </a:p>
                    <a:p>
                      <a:pPr marL="225262" marR="0" lvl="1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1" i="0" spc="-5" dirty="0">
                        <a:solidFill>
                          <a:srgbClr val="231F20"/>
                        </a:solidFill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46800" marR="45056" marT="22528" marB="2252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56643301"/>
                  </a:ext>
                </a:extLst>
              </a:tr>
              <a:tr h="552271"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spc="-5" dirty="0">
                          <a:solidFill>
                            <a:srgbClr val="EBC368"/>
                          </a:solidFill>
                          <a:latin typeface="Lato"/>
                          <a:cs typeface="Lato"/>
                        </a:rPr>
                        <a:t>16</a:t>
                      </a:r>
                      <a:r>
                        <a:rPr lang="en-MU" sz="1800" b="1" spc="-5" dirty="0">
                          <a:solidFill>
                            <a:srgbClr val="EBC368"/>
                          </a:solidFill>
                          <a:latin typeface="Lato"/>
                          <a:cs typeface="Lato"/>
                        </a:rPr>
                        <a:t>:</a:t>
                      </a:r>
                      <a:r>
                        <a:rPr lang="en-GB" sz="1800" b="1" spc="-5" dirty="0">
                          <a:solidFill>
                            <a:srgbClr val="EBC368"/>
                          </a:solidFill>
                          <a:latin typeface="Lato"/>
                          <a:cs typeface="Lato"/>
                        </a:rPr>
                        <a:t>00</a:t>
                      </a:r>
                      <a:endParaRPr lang="en-MU" sz="1800" dirty="0">
                        <a:latin typeface="Lato"/>
                        <a:cs typeface="Lato"/>
                      </a:endParaRPr>
                    </a:p>
                  </a:txBody>
                  <a:tcPr marL="46800" marR="45056" marT="22528" marB="2252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5262" marR="0" lvl="1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i="0" spc="-5" dirty="0">
                          <a:solidFill>
                            <a:srgbClr val="231F20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Pool table  Tournament at The Social House</a:t>
                      </a:r>
                    </a:p>
                    <a:p>
                      <a:pPr marL="225262" marR="0" lvl="1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i="0" spc="-5" dirty="0" err="1">
                          <a:solidFill>
                            <a:srgbClr val="231F20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Tournoi</a:t>
                      </a:r>
                      <a:r>
                        <a:rPr lang="en-GB" sz="1400" b="1" i="0" spc="-5" dirty="0">
                          <a:solidFill>
                            <a:srgbClr val="231F20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de </a:t>
                      </a:r>
                      <a:r>
                        <a:rPr lang="en-GB" sz="1400" b="1" i="0" spc="-5" dirty="0" err="1">
                          <a:solidFill>
                            <a:srgbClr val="231F20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billard</a:t>
                      </a:r>
                      <a:r>
                        <a:rPr lang="en-GB" sz="1400" b="1" i="0" spc="-5" dirty="0">
                          <a:solidFill>
                            <a:srgbClr val="231F20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 au The Social House </a:t>
                      </a:r>
                      <a:endParaRPr lang="en-GB" sz="1400" b="1" i="0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46800" marR="45056" marT="22528" marB="2252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69547191"/>
                  </a:ext>
                </a:extLst>
              </a:tr>
              <a:tr h="257282"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MU" sz="1800" dirty="0">
                        <a:latin typeface="Lato"/>
                        <a:cs typeface="Lato"/>
                      </a:endParaRPr>
                    </a:p>
                  </a:txBody>
                  <a:tcPr marL="46800" marR="45056" marT="22528" marB="2252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5262" marR="0" lvl="1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0" i="0" dirty="0">
                        <a:latin typeface="Lato Light" panose="020F0302020204030203" pitchFamily="34" charset="77"/>
                        <a:cs typeface="Lato-Light"/>
                      </a:endParaRPr>
                    </a:p>
                  </a:txBody>
                  <a:tcPr marL="46800" marR="45056" marT="22528" marB="2252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7971914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D05DDDC1-6C5E-9444-9569-F8FB63BF6E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68129"/>
            <a:ext cx="1143000" cy="1130300"/>
          </a:xfrm>
          <a:prstGeom prst="rect">
            <a:avLst/>
          </a:prstGeom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A0D1B43-3D71-B907-863E-B254D9F440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8131744"/>
              </p:ext>
            </p:extLst>
          </p:nvPr>
        </p:nvGraphicFramePr>
        <p:xfrm>
          <a:off x="224677" y="7582232"/>
          <a:ext cx="5745480" cy="6851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9240">
                  <a:extLst>
                    <a:ext uri="{9D8B030D-6E8A-4147-A177-3AD203B41FA5}">
                      <a16:colId xmlns:a16="http://schemas.microsoft.com/office/drawing/2014/main" val="2729150049"/>
                    </a:ext>
                  </a:extLst>
                </a:gridCol>
                <a:gridCol w="4496240">
                  <a:extLst>
                    <a:ext uri="{9D8B030D-6E8A-4147-A177-3AD203B41FA5}">
                      <a16:colId xmlns:a16="http://schemas.microsoft.com/office/drawing/2014/main" val="4272350950"/>
                    </a:ext>
                  </a:extLst>
                </a:gridCol>
              </a:tblGrid>
              <a:tr h="634043"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spc="-5" dirty="0">
                          <a:solidFill>
                            <a:srgbClr val="EBC368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22:00</a:t>
                      </a:r>
                      <a:endParaRPr lang="en-MU" sz="18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46800" marR="45056" marT="22528" marB="2252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5262" marR="0" lvl="1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i="0" spc="-5" dirty="0">
                          <a:solidFill>
                            <a:srgbClr val="231F20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Karaoke time at  The Social House Bar</a:t>
                      </a:r>
                    </a:p>
                    <a:p>
                      <a:pPr marL="225262" marR="0" lvl="1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i="0" spc="-5" dirty="0">
                          <a:solidFill>
                            <a:srgbClr val="231F20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Karaoke au bar the Social House</a:t>
                      </a:r>
                    </a:p>
                    <a:p>
                      <a:pPr marL="225262" marR="0" lvl="1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1" i="0" spc="-5" dirty="0">
                        <a:solidFill>
                          <a:srgbClr val="231F20"/>
                        </a:solidFill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46800" marR="45056" marT="22528" marB="2252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59929875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C0A864D2-59D0-FF3F-7E99-16343884FD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6489633"/>
              </p:ext>
            </p:extLst>
          </p:nvPr>
        </p:nvGraphicFramePr>
        <p:xfrm>
          <a:off x="7696200" y="7924800"/>
          <a:ext cx="1295400" cy="8984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7700">
                  <a:extLst>
                    <a:ext uri="{9D8B030D-6E8A-4147-A177-3AD203B41FA5}">
                      <a16:colId xmlns:a16="http://schemas.microsoft.com/office/drawing/2014/main" val="1792015152"/>
                    </a:ext>
                  </a:extLst>
                </a:gridCol>
                <a:gridCol w="647700">
                  <a:extLst>
                    <a:ext uri="{9D8B030D-6E8A-4147-A177-3AD203B41FA5}">
                      <a16:colId xmlns:a16="http://schemas.microsoft.com/office/drawing/2014/main" val="1034741364"/>
                    </a:ext>
                  </a:extLst>
                </a:gridCol>
              </a:tblGrid>
              <a:tr h="898496"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MU" sz="1800" dirty="0">
                        <a:latin typeface="Lato"/>
                        <a:cs typeface="Lato"/>
                      </a:endParaRPr>
                    </a:p>
                  </a:txBody>
                  <a:tcPr marL="46800" marR="45056" marT="22528" marB="2252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5262" marR="0" lvl="1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1" i="0" spc="-5" dirty="0">
                        <a:solidFill>
                          <a:srgbClr val="231F20"/>
                        </a:solidFill>
                        <a:latin typeface="Lato" panose="020F0502020204030203" pitchFamily="34" charset="77"/>
                        <a:cs typeface="Lato-Light"/>
                      </a:endParaRPr>
                    </a:p>
                  </a:txBody>
                  <a:tcPr marL="46800" marR="45056" marT="22528" marB="2252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08533147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B691933E-1BE1-95F3-D563-857726682D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857615"/>
              </p:ext>
            </p:extLst>
          </p:nvPr>
        </p:nvGraphicFramePr>
        <p:xfrm>
          <a:off x="211230" y="6790759"/>
          <a:ext cx="5699760" cy="6926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9299">
                  <a:extLst>
                    <a:ext uri="{9D8B030D-6E8A-4147-A177-3AD203B41FA5}">
                      <a16:colId xmlns:a16="http://schemas.microsoft.com/office/drawing/2014/main" val="2382929069"/>
                    </a:ext>
                  </a:extLst>
                </a:gridCol>
                <a:gridCol w="4460461">
                  <a:extLst>
                    <a:ext uri="{9D8B030D-6E8A-4147-A177-3AD203B41FA5}">
                      <a16:colId xmlns:a16="http://schemas.microsoft.com/office/drawing/2014/main" val="3895424907"/>
                    </a:ext>
                  </a:extLst>
                </a:gridCol>
              </a:tblGrid>
              <a:tr h="692631"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spc="-5" dirty="0">
                          <a:solidFill>
                            <a:srgbClr val="EBC368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20</a:t>
                      </a:r>
                      <a:r>
                        <a:rPr lang="en-MU" sz="1800" b="1" spc="-5" dirty="0">
                          <a:solidFill>
                            <a:srgbClr val="EBC368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:</a:t>
                      </a:r>
                      <a:r>
                        <a:rPr lang="en-GB" sz="1800" b="1" spc="-5" dirty="0">
                          <a:solidFill>
                            <a:srgbClr val="EBC368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30</a:t>
                      </a:r>
                      <a:endParaRPr lang="en-MU" sz="18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46800" marR="45056" marT="22528" marB="2252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5262" marR="0" lvl="1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i="0" spc="-5" dirty="0">
                          <a:solidFill>
                            <a:srgbClr val="231F20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Duo Live music  at Papaya Bar</a:t>
                      </a:r>
                      <a:br>
                        <a:rPr lang="en-GB" sz="1400" b="1" i="0" spc="-5" dirty="0">
                          <a:solidFill>
                            <a:srgbClr val="231F20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</a:br>
                      <a:r>
                        <a:rPr lang="en-GB" sz="1400" b="1" i="0" spc="-5" dirty="0">
                          <a:solidFill>
                            <a:srgbClr val="231F20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Duet Live musique  au Bar Papaya</a:t>
                      </a:r>
                    </a:p>
                  </a:txBody>
                  <a:tcPr marL="46800" marR="45056" marT="22528" marB="2252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89550673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63ED959F-6702-B99A-A4E3-994101671B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639631"/>
              </p:ext>
            </p:extLst>
          </p:nvPr>
        </p:nvGraphicFramePr>
        <p:xfrm>
          <a:off x="238124" y="5296974"/>
          <a:ext cx="5943600" cy="13252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1999810193"/>
                    </a:ext>
                  </a:extLst>
                </a:gridCol>
                <a:gridCol w="4724400">
                  <a:extLst>
                    <a:ext uri="{9D8B030D-6E8A-4147-A177-3AD203B41FA5}">
                      <a16:colId xmlns:a16="http://schemas.microsoft.com/office/drawing/2014/main" val="1630729890"/>
                    </a:ext>
                  </a:extLst>
                </a:gridCol>
              </a:tblGrid>
              <a:tr h="816091"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spc="-5" dirty="0">
                          <a:solidFill>
                            <a:srgbClr val="EBC368"/>
                          </a:solidFill>
                          <a:latin typeface="Lato"/>
                          <a:cs typeface="Lato"/>
                        </a:rPr>
                        <a:t>17</a:t>
                      </a:r>
                      <a:r>
                        <a:rPr lang="en-MU" sz="1800" b="1" spc="-5" dirty="0">
                          <a:solidFill>
                            <a:srgbClr val="EBC368"/>
                          </a:solidFill>
                          <a:latin typeface="Lato"/>
                          <a:cs typeface="Lato"/>
                        </a:rPr>
                        <a:t>:</a:t>
                      </a:r>
                      <a:r>
                        <a:rPr lang="en-GB" sz="1800" b="1" spc="-5" dirty="0">
                          <a:solidFill>
                            <a:srgbClr val="EBC368"/>
                          </a:solidFill>
                          <a:latin typeface="Lato"/>
                          <a:cs typeface="Lato"/>
                        </a:rPr>
                        <a:t>0</a:t>
                      </a:r>
                      <a:r>
                        <a:rPr lang="en-MU" sz="1800" b="1" spc="-5" dirty="0">
                          <a:solidFill>
                            <a:srgbClr val="EBC368"/>
                          </a:solidFill>
                          <a:latin typeface="Lato"/>
                          <a:cs typeface="Lato"/>
                        </a:rPr>
                        <a:t>0</a:t>
                      </a:r>
                      <a:endParaRPr lang="en-MU" sz="1800" dirty="0">
                        <a:solidFill>
                          <a:srgbClr val="EBC368"/>
                        </a:solidFill>
                        <a:latin typeface="Lato"/>
                        <a:cs typeface="Lato"/>
                      </a:endParaRPr>
                    </a:p>
                  </a:txBody>
                  <a:tcPr marL="46800" marR="45056" marT="22528" marB="2252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5262" marR="0" lvl="1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i="0" spc="-5" dirty="0">
                          <a:solidFill>
                            <a:srgbClr val="231F20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A secret @Sunrise Attitude: A unique </a:t>
                      </a:r>
                      <a:r>
                        <a:rPr lang="en-GB" sz="1400" b="1" i="0" spc="-5" dirty="0" err="1">
                          <a:solidFill>
                            <a:srgbClr val="231F20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wiresless</a:t>
                      </a:r>
                      <a:r>
                        <a:rPr lang="en-GB" sz="1400" b="1" i="0" spc="-5" dirty="0">
                          <a:solidFill>
                            <a:srgbClr val="231F20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headphone experience on the beach (Booking required at  the reception). Meeting point at GYM BOX 16h50 .</a:t>
                      </a:r>
                    </a:p>
                    <a:p>
                      <a:pPr marL="225262" marR="0" lvl="1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i="0" spc="-5" dirty="0">
                          <a:solidFill>
                            <a:srgbClr val="231F20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Le  secret@ Sunrise Attitude: Une experience unique avec casque sans fil sur la plage.( Reservation a la reception). Meeting point at GYM BOX 16h50</a:t>
                      </a:r>
                    </a:p>
                  </a:txBody>
                  <a:tcPr marL="46800" marR="45056" marT="22528" marB="2252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47990143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A3757966-0034-555D-653D-9EA37A1B96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2390126"/>
              </p:ext>
            </p:extLst>
          </p:nvPr>
        </p:nvGraphicFramePr>
        <p:xfrm>
          <a:off x="8001000" y="1002966"/>
          <a:ext cx="5943600" cy="8160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2905226754"/>
                    </a:ext>
                  </a:extLst>
                </a:gridCol>
                <a:gridCol w="4724400">
                  <a:extLst>
                    <a:ext uri="{9D8B030D-6E8A-4147-A177-3AD203B41FA5}">
                      <a16:colId xmlns:a16="http://schemas.microsoft.com/office/drawing/2014/main" val="1079845973"/>
                    </a:ext>
                  </a:extLst>
                </a:gridCol>
              </a:tblGrid>
              <a:tr h="816091"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MU" sz="1800" dirty="0">
                        <a:latin typeface="Lato"/>
                        <a:cs typeface="Lato"/>
                      </a:endParaRPr>
                    </a:p>
                  </a:txBody>
                  <a:tcPr marL="46800" marR="45056" marT="22528" marB="2252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5262" marR="0" lvl="1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0" i="0" spc="-5" dirty="0">
                        <a:solidFill>
                          <a:srgbClr val="231F20"/>
                        </a:solidFill>
                        <a:latin typeface="Lato Light" panose="020F0302020204030203" pitchFamily="34" charset="77"/>
                        <a:cs typeface="Lato-Light"/>
                      </a:endParaRPr>
                    </a:p>
                  </a:txBody>
                  <a:tcPr marL="46800" marR="45056" marT="22528" marB="2252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615936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218655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76350" y="369021"/>
            <a:ext cx="5562600" cy="559231"/>
          </a:xfrm>
          <a:prstGeom prst="rect">
            <a:avLst/>
          </a:prstGeom>
        </p:spPr>
        <p:txBody>
          <a:bodyPr vert="horz" wrap="square" lIns="0" tIns="5945" rIns="0" bIns="0" rtlCol="0">
            <a:spAutoFit/>
          </a:bodyPr>
          <a:lstStyle/>
          <a:p>
            <a:pPr marL="6257" algn="ctr">
              <a:lnSpc>
                <a:spcPts val="4875"/>
              </a:lnSpc>
              <a:spcBef>
                <a:spcPts val="47"/>
              </a:spcBef>
            </a:pPr>
            <a:r>
              <a:rPr lang="en-GB" sz="3000" spc="-2" dirty="0">
                <a:solidFill>
                  <a:srgbClr val="9FBFB6"/>
                </a:solidFill>
              </a:rPr>
              <a:t>WEDNESDAY / MERCREDI</a:t>
            </a:r>
            <a:endParaRPr lang="en-GB" sz="3000" spc="-39" dirty="0">
              <a:solidFill>
                <a:srgbClr val="9FBFB6"/>
              </a:solidFill>
            </a:endParaRPr>
          </a:p>
        </p:txBody>
      </p:sp>
      <p:graphicFrame>
        <p:nvGraphicFramePr>
          <p:cNvPr id="16" name="Table 16">
            <a:extLst>
              <a:ext uri="{FF2B5EF4-FFF2-40B4-BE49-F238E27FC236}">
                <a16:creationId xmlns:a16="http://schemas.microsoft.com/office/drawing/2014/main" id="{98F5893C-8E47-A441-BCE6-280BD3DB2B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9692750"/>
              </p:ext>
            </p:extLst>
          </p:nvPr>
        </p:nvGraphicFramePr>
        <p:xfrm>
          <a:off x="175409" y="1003349"/>
          <a:ext cx="6681470" cy="77829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2753">
                  <a:extLst>
                    <a:ext uri="{9D8B030D-6E8A-4147-A177-3AD203B41FA5}">
                      <a16:colId xmlns:a16="http://schemas.microsoft.com/office/drawing/2014/main" val="4159118217"/>
                    </a:ext>
                  </a:extLst>
                </a:gridCol>
                <a:gridCol w="5228717">
                  <a:extLst>
                    <a:ext uri="{9D8B030D-6E8A-4147-A177-3AD203B41FA5}">
                      <a16:colId xmlns:a16="http://schemas.microsoft.com/office/drawing/2014/main" val="1429681991"/>
                    </a:ext>
                  </a:extLst>
                </a:gridCol>
              </a:tblGrid>
              <a:tr h="1001732"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spc="-5" dirty="0">
                          <a:solidFill>
                            <a:srgbClr val="EBC368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09</a:t>
                      </a:r>
                      <a:r>
                        <a:rPr lang="en-MU" sz="1800" b="1" spc="-5" dirty="0">
                          <a:solidFill>
                            <a:srgbClr val="EBC368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:</a:t>
                      </a:r>
                      <a:r>
                        <a:rPr lang="en-US" sz="1800" b="1" spc="-5" dirty="0">
                          <a:solidFill>
                            <a:srgbClr val="EBC368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3</a:t>
                      </a:r>
                      <a:r>
                        <a:rPr lang="en-MU" sz="1800" b="1" spc="-5" dirty="0">
                          <a:solidFill>
                            <a:srgbClr val="EBC368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0</a:t>
                      </a:r>
                      <a:endParaRPr lang="en-US" sz="1800" b="1" spc="-5" dirty="0">
                        <a:solidFill>
                          <a:srgbClr val="EBC368"/>
                        </a:solidFill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46800" marR="45056" marT="22528" marB="2252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5262" marR="0" lvl="1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i="0" spc="-5" dirty="0">
                          <a:solidFill>
                            <a:srgbClr val="231F20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Local Discovery bike tour at Flacq market with entertainer (supplement Rs 500 per person booking at the Info desk)</a:t>
                      </a:r>
                    </a:p>
                    <a:p>
                      <a:pPr marL="225262" marR="0" lvl="1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i="0" spc="-5" dirty="0">
                          <a:solidFill>
                            <a:srgbClr val="231F20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Locale Discovery </a:t>
                      </a:r>
                      <a:r>
                        <a:rPr lang="en-GB" sz="1400" b="1" i="0" spc="-5" dirty="0" err="1">
                          <a:solidFill>
                            <a:srgbClr val="231F20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balade</a:t>
                      </a:r>
                      <a:r>
                        <a:rPr lang="en-GB" sz="1400" b="1" i="0" spc="-5" dirty="0">
                          <a:solidFill>
                            <a:srgbClr val="231F20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</a:t>
                      </a:r>
                      <a:r>
                        <a:rPr lang="fr-FR" sz="1400" b="1" i="0" dirty="0">
                          <a:solidFill>
                            <a:srgbClr val="242424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à</a:t>
                      </a:r>
                      <a:r>
                        <a:rPr lang="en-GB" sz="1400" b="1" i="0" spc="-5" dirty="0">
                          <a:solidFill>
                            <a:srgbClr val="231F20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 velo au  marche de </a:t>
                      </a:r>
                      <a:r>
                        <a:rPr lang="en-GB" sz="1400" b="1" i="0" spc="-5" dirty="0" err="1">
                          <a:solidFill>
                            <a:srgbClr val="231F20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Flacq</a:t>
                      </a:r>
                      <a:r>
                        <a:rPr lang="en-GB" sz="1400" b="1" i="0" spc="-5" dirty="0">
                          <a:solidFill>
                            <a:srgbClr val="231F20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avec  un animateur (supplement Rs 500 par person reservation a </a:t>
                      </a:r>
                      <a:r>
                        <a:rPr lang="en-GB" sz="1400" b="1" i="0" spc="-5" dirty="0" err="1">
                          <a:solidFill>
                            <a:srgbClr val="231F20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l’info</a:t>
                      </a:r>
                      <a:r>
                        <a:rPr lang="en-GB" sz="1400" b="1" i="0" spc="-5" dirty="0">
                          <a:solidFill>
                            <a:srgbClr val="231F20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desk</a:t>
                      </a:r>
                      <a:endParaRPr lang="en-GB" sz="1400" b="1" i="0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46800" marR="45056" marT="22528" marB="2252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05752231"/>
                  </a:ext>
                </a:extLst>
              </a:tr>
              <a:tr h="1193959"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U" sz="1800" b="1" spc="-5" dirty="0">
                          <a:solidFill>
                            <a:srgbClr val="EBC368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14:0</a:t>
                      </a:r>
                      <a:r>
                        <a:rPr lang="en-US" sz="1800" b="1" spc="-5" dirty="0">
                          <a:solidFill>
                            <a:srgbClr val="EBC368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0</a:t>
                      </a:r>
                      <a:endParaRPr lang="en-MU" sz="18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46800" marR="45056" marT="22528" marB="2252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5262" marR="0" lvl="1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i="0" spc="-5" dirty="0">
                          <a:solidFill>
                            <a:srgbClr val="231F20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Glass bottom boat (booking at the Info desk 24  hrs before and meeting point at the Social House at 13h50.)</a:t>
                      </a:r>
                    </a:p>
                    <a:p>
                      <a:pPr marL="225262" marR="0" lvl="1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i="0" spc="-5" dirty="0">
                          <a:solidFill>
                            <a:srgbClr val="231F20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Bateau a fond de </a:t>
                      </a:r>
                      <a:r>
                        <a:rPr lang="en-GB" sz="1400" b="1" i="0" spc="-5" dirty="0" err="1">
                          <a:solidFill>
                            <a:srgbClr val="231F20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verre</a:t>
                      </a:r>
                      <a:r>
                        <a:rPr lang="en-GB" sz="1400" b="1" i="0" spc="-5" dirty="0">
                          <a:solidFill>
                            <a:srgbClr val="231F20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(reservation a info desk  24 </a:t>
                      </a:r>
                      <a:r>
                        <a:rPr lang="en-GB" sz="1400" b="1" i="0" spc="-5" dirty="0" err="1">
                          <a:solidFill>
                            <a:srgbClr val="231F20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heures</a:t>
                      </a:r>
                      <a:r>
                        <a:rPr lang="en-GB" sz="1400" b="1" i="0" spc="-5" dirty="0">
                          <a:solidFill>
                            <a:srgbClr val="231F20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</a:t>
                      </a:r>
                      <a:r>
                        <a:rPr lang="en-GB" sz="1400" b="1" i="0" spc="-5" dirty="0" err="1">
                          <a:solidFill>
                            <a:srgbClr val="231F20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en</a:t>
                      </a:r>
                      <a:r>
                        <a:rPr lang="en-GB" sz="1400" b="1" i="0" spc="-5" dirty="0">
                          <a:solidFill>
                            <a:srgbClr val="231F20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</a:t>
                      </a:r>
                      <a:r>
                        <a:rPr lang="en-GB" sz="1400" b="1" i="0" spc="-5" dirty="0" err="1">
                          <a:solidFill>
                            <a:srgbClr val="231F20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avances</a:t>
                      </a:r>
                      <a:r>
                        <a:rPr lang="en-GB" sz="1400" b="1" i="0" spc="-5" dirty="0">
                          <a:solidFill>
                            <a:srgbClr val="231F20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) + </a:t>
                      </a:r>
                      <a:r>
                        <a:rPr lang="en-GB" sz="1400" b="1" i="0" spc="-5" dirty="0" err="1">
                          <a:solidFill>
                            <a:srgbClr val="231F20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rendez-vous</a:t>
                      </a:r>
                      <a:r>
                        <a:rPr lang="en-GB" sz="1400" b="1" i="0" spc="-5" dirty="0">
                          <a:solidFill>
                            <a:srgbClr val="231F20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au Social House a 13h50)</a:t>
                      </a:r>
                    </a:p>
                    <a:p>
                      <a:pPr marL="225262" marR="0" lvl="1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1" i="0" spc="-5" dirty="0">
                        <a:solidFill>
                          <a:srgbClr val="231F20"/>
                        </a:solidFill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  <a:p>
                      <a:pPr marL="225262" marR="0" lvl="1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1" i="0" spc="-5" dirty="0">
                        <a:solidFill>
                          <a:srgbClr val="231F20"/>
                        </a:solidFill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46800" marR="45056" marT="22528" marB="2252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48787969"/>
                  </a:ext>
                </a:extLst>
              </a:tr>
              <a:tr h="1001732"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spc="-5" dirty="0">
                          <a:solidFill>
                            <a:srgbClr val="EBC368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14:30</a:t>
                      </a:r>
                      <a:endParaRPr lang="en-MU" sz="18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46800" marR="45056" marT="22528" marB="2252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5262" marR="0" lvl="1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i="0" spc="-5" dirty="0">
                          <a:solidFill>
                            <a:srgbClr val="231F20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Snorkelling boat trip (booking at the Info desk 24 hrs before and meeting point at the Social House at 14h20.)</a:t>
                      </a:r>
                    </a:p>
                    <a:p>
                      <a:pPr marL="225262" marR="0" lvl="1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i="0" spc="-5" dirty="0" err="1">
                          <a:solidFill>
                            <a:srgbClr val="231F20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Sorti</a:t>
                      </a:r>
                      <a:r>
                        <a:rPr lang="en-GB" sz="1400" b="1" i="0" spc="-5" dirty="0">
                          <a:solidFill>
                            <a:srgbClr val="231F20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</a:t>
                      </a:r>
                      <a:r>
                        <a:rPr lang="en-GB" sz="1400" b="1" i="0" spc="-5" dirty="0" err="1">
                          <a:solidFill>
                            <a:srgbClr val="231F20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en</a:t>
                      </a:r>
                      <a:r>
                        <a:rPr lang="en-GB" sz="1400" b="1" i="0" spc="-5" dirty="0">
                          <a:solidFill>
                            <a:srgbClr val="231F20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bateau et </a:t>
                      </a:r>
                      <a:r>
                        <a:rPr lang="en-GB" sz="1400" b="1" i="0" spc="-5" dirty="0" err="1">
                          <a:solidFill>
                            <a:srgbClr val="231F20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Plongée</a:t>
                      </a:r>
                      <a:r>
                        <a:rPr lang="en-GB" sz="1400" b="1" i="0" spc="-5" dirty="0">
                          <a:solidFill>
                            <a:srgbClr val="231F20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(reservation a info desk 24 </a:t>
                      </a:r>
                      <a:r>
                        <a:rPr lang="en-GB" sz="1400" b="1" i="0" spc="-5" dirty="0" err="1">
                          <a:solidFill>
                            <a:srgbClr val="231F20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heures</a:t>
                      </a:r>
                      <a:r>
                        <a:rPr lang="en-GB" sz="1400" b="1" i="0" spc="-5" dirty="0">
                          <a:solidFill>
                            <a:srgbClr val="231F20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</a:t>
                      </a:r>
                      <a:r>
                        <a:rPr lang="en-GB" sz="1400" b="1" i="0" spc="-5" dirty="0" err="1">
                          <a:solidFill>
                            <a:srgbClr val="231F20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en</a:t>
                      </a:r>
                      <a:r>
                        <a:rPr lang="en-GB" sz="1400" b="1" i="0" spc="-5" dirty="0">
                          <a:solidFill>
                            <a:srgbClr val="231F20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</a:t>
                      </a:r>
                      <a:r>
                        <a:rPr lang="en-GB" sz="1400" b="1" i="0" spc="-5" dirty="0" err="1">
                          <a:solidFill>
                            <a:srgbClr val="231F20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avance</a:t>
                      </a:r>
                      <a:r>
                        <a:rPr lang="en-GB" sz="1400" b="1" i="0" spc="-5" dirty="0">
                          <a:solidFill>
                            <a:srgbClr val="231F20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 + </a:t>
                      </a:r>
                      <a:r>
                        <a:rPr lang="en-GB" sz="1400" b="1" i="0" spc="-5" dirty="0" err="1">
                          <a:solidFill>
                            <a:srgbClr val="231F20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rendez-vous</a:t>
                      </a:r>
                      <a:r>
                        <a:rPr lang="en-GB" sz="1400" b="1" i="0" spc="-5" dirty="0">
                          <a:solidFill>
                            <a:srgbClr val="231F20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au Social House a 14h20</a:t>
                      </a:r>
                    </a:p>
                    <a:p>
                      <a:pPr marL="225262" marR="0" lvl="1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1" i="0" spc="-5" dirty="0">
                        <a:solidFill>
                          <a:srgbClr val="231F20"/>
                        </a:solidFill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46800" marR="45056" marT="22528" marB="2252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56643301"/>
                  </a:ext>
                </a:extLst>
              </a:tr>
              <a:tr h="1578414"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spc="-5" dirty="0">
                          <a:solidFill>
                            <a:srgbClr val="EBC368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</a:t>
                      </a:r>
                      <a:r>
                        <a:rPr lang="en-MU" sz="1800" b="1" spc="-5" dirty="0">
                          <a:solidFill>
                            <a:srgbClr val="EBC368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5:</a:t>
                      </a:r>
                      <a:r>
                        <a:rPr lang="en-GB" sz="1800" b="1" spc="-5" dirty="0">
                          <a:solidFill>
                            <a:srgbClr val="EBC368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15</a:t>
                      </a:r>
                      <a:endParaRPr lang="en-MU" sz="18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46800" marR="45056" marT="22528" marB="2252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5262" marR="0" lvl="1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i="0" spc="-5" dirty="0">
                          <a:solidFill>
                            <a:srgbClr val="231F20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Creative workshop ((booking at the Info desk 24hrs + Meeting point at GYM box at 15h10)</a:t>
                      </a:r>
                    </a:p>
                    <a:p>
                      <a:pPr marL="225262" marR="0" lvl="1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i="0" spc="-5" dirty="0">
                          <a:solidFill>
                            <a:srgbClr val="231F20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Atelier creative (reservation a info desk 24 </a:t>
                      </a:r>
                      <a:r>
                        <a:rPr lang="en-GB" sz="1400" b="1" i="0" spc="-5" dirty="0" err="1">
                          <a:solidFill>
                            <a:srgbClr val="231F20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heures</a:t>
                      </a:r>
                      <a:r>
                        <a:rPr lang="en-GB" sz="1400" b="1" i="0" spc="-5" dirty="0">
                          <a:solidFill>
                            <a:srgbClr val="231F20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en </a:t>
                      </a:r>
                      <a:r>
                        <a:rPr lang="en-GB" sz="1400" b="1" i="0" spc="-5" dirty="0" err="1">
                          <a:solidFill>
                            <a:srgbClr val="231F20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avance</a:t>
                      </a:r>
                      <a:r>
                        <a:rPr lang="en-GB" sz="1400" b="1" i="0" spc="-5" dirty="0">
                          <a:solidFill>
                            <a:srgbClr val="231F20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+ Rendez-vous au GYM box a 15h10</a:t>
                      </a:r>
                    </a:p>
                    <a:p>
                      <a:pPr marL="225262" marR="0" lvl="1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1" i="0" spc="-5" dirty="0">
                        <a:solidFill>
                          <a:srgbClr val="231F20"/>
                        </a:solidFill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  <a:p>
                      <a:pPr marL="225262" marR="0" lvl="1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1" i="0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  <a:p>
                      <a:pPr marL="225262" marR="0" lvl="1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1" i="0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  <a:p>
                      <a:pPr marL="225262" marR="0" lvl="1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1" i="0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46800" marR="45056" marT="22528" marB="2252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69547191"/>
                  </a:ext>
                </a:extLst>
              </a:tr>
              <a:tr h="1001732"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U" sz="1800" b="1" spc="-5" dirty="0">
                          <a:solidFill>
                            <a:srgbClr val="EBC368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</a:t>
                      </a:r>
                      <a:r>
                        <a:rPr lang="en-GB" sz="1800" b="1" spc="-5" dirty="0">
                          <a:solidFill>
                            <a:srgbClr val="EBC368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7</a:t>
                      </a:r>
                      <a:r>
                        <a:rPr lang="en-MU" sz="1800" b="1" spc="-5" dirty="0">
                          <a:solidFill>
                            <a:srgbClr val="EBC368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:</a:t>
                      </a:r>
                      <a:r>
                        <a:rPr lang="en-GB" sz="1800" b="1" spc="-5" dirty="0">
                          <a:solidFill>
                            <a:srgbClr val="EBC368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00</a:t>
                      </a:r>
                      <a:endParaRPr lang="en-MU" sz="18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46800" marR="45056" marT="22528" marB="2252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5262" marR="0" lvl="1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1" i="0" spc="-5" dirty="0">
                        <a:solidFill>
                          <a:srgbClr val="231F20"/>
                        </a:solidFill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  <a:p>
                      <a:pPr marL="225262" marR="0" lvl="1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i="0" spc="-5" dirty="0">
                          <a:solidFill>
                            <a:srgbClr val="231F20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Tennis volley competition on the beach (meeting point on the beach)</a:t>
                      </a:r>
                    </a:p>
                    <a:p>
                      <a:pPr marL="225262" marR="0" lvl="1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i="0" spc="-5" dirty="0">
                          <a:solidFill>
                            <a:srgbClr val="231F20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Competition tennis volley sur la plage (</a:t>
                      </a:r>
                      <a:r>
                        <a:rPr lang="en-GB" sz="1400" b="1" i="0" spc="-5" dirty="0" err="1">
                          <a:solidFill>
                            <a:srgbClr val="231F20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rendez</a:t>
                      </a:r>
                      <a:r>
                        <a:rPr lang="en-GB" sz="1400" b="1" i="0" spc="-5" dirty="0">
                          <a:solidFill>
                            <a:srgbClr val="231F20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- </a:t>
                      </a:r>
                      <a:r>
                        <a:rPr lang="en-GB" sz="1400" b="1" i="0" spc="-5" dirty="0" err="1">
                          <a:solidFill>
                            <a:srgbClr val="231F20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vous</a:t>
                      </a:r>
                      <a:r>
                        <a:rPr lang="en-GB" sz="1400" b="1" i="0" spc="-5" dirty="0">
                          <a:solidFill>
                            <a:srgbClr val="231F20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sur la plage</a:t>
                      </a:r>
                    </a:p>
                    <a:p>
                      <a:pPr marL="225262" marR="0" lvl="1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1" i="0" spc="-5" dirty="0">
                        <a:solidFill>
                          <a:srgbClr val="231F20"/>
                        </a:solidFill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46800" marR="45056" marT="22528" marB="2252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7971914"/>
                  </a:ext>
                </a:extLst>
              </a:tr>
              <a:tr h="617276"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U" sz="1800" b="1" spc="-5" dirty="0">
                          <a:solidFill>
                            <a:srgbClr val="EBC368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20:</a:t>
                      </a:r>
                      <a:r>
                        <a:rPr lang="en-GB" sz="1800" b="1" spc="-5" dirty="0">
                          <a:solidFill>
                            <a:srgbClr val="EBC368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0</a:t>
                      </a:r>
                      <a:r>
                        <a:rPr lang="en-MU" sz="1800" b="1" spc="-5" dirty="0">
                          <a:solidFill>
                            <a:srgbClr val="EBC368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0</a:t>
                      </a:r>
                      <a:endParaRPr lang="en-MU" sz="18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46800" marR="45056" marT="22528" marB="2252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5262" marR="0" lvl="1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i="0" spc="-5" dirty="0">
                          <a:solidFill>
                            <a:srgbClr val="231F20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Chill out music by DJ Hans at The Social House bar</a:t>
                      </a:r>
                    </a:p>
                    <a:p>
                      <a:pPr marL="225262" marR="0" lvl="1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i="0" spc="-5" dirty="0">
                          <a:solidFill>
                            <a:srgbClr val="231F20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Musique ambiance avec DJ Hans au bar The Social House</a:t>
                      </a:r>
                    </a:p>
                    <a:p>
                      <a:pPr marL="225262" marR="0" lvl="1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1" i="0" spc="-5" dirty="0">
                        <a:solidFill>
                          <a:srgbClr val="231F20"/>
                        </a:solidFill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46800" marR="45056" marT="22528" marB="2252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80156954"/>
                  </a:ext>
                </a:extLst>
              </a:tr>
              <a:tr h="425049"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U" sz="1800" b="1" spc="-5" dirty="0">
                          <a:solidFill>
                            <a:srgbClr val="EBC368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20:</a:t>
                      </a:r>
                      <a:r>
                        <a:rPr lang="en-GB" sz="1800" b="1" spc="-5" dirty="0">
                          <a:solidFill>
                            <a:srgbClr val="EBC368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30</a:t>
                      </a:r>
                      <a:endParaRPr lang="en-MU" sz="18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46800" marR="45056" marT="22528" marB="2252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5262" marR="0" lvl="1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i="0" spc="-5" dirty="0">
                          <a:solidFill>
                            <a:srgbClr val="231F20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Poker night  at The Social House bar</a:t>
                      </a:r>
                    </a:p>
                    <a:p>
                      <a:pPr marL="225262" marR="0" lvl="1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i="0" spc="-5" dirty="0">
                          <a:solidFill>
                            <a:srgbClr val="231F20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Soiree poker au bar The Social House</a:t>
                      </a:r>
                      <a:endParaRPr lang="en-GB" sz="1400" b="1" i="0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46800" marR="45056" marT="22528" marB="2252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1345099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DE22CB44-7AB4-6A4C-A93E-555EB28667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480" y="159471"/>
            <a:ext cx="1155700" cy="1346200"/>
          </a:xfrm>
          <a:prstGeom prst="rect">
            <a:avLst/>
          </a:prstGeom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5AA2C5B4-3AA0-5692-690A-3B7657E0A4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2803623"/>
              </p:ext>
            </p:extLst>
          </p:nvPr>
        </p:nvGraphicFramePr>
        <p:xfrm>
          <a:off x="289447" y="8642039"/>
          <a:ext cx="5699760" cy="7501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9299">
                  <a:extLst>
                    <a:ext uri="{9D8B030D-6E8A-4147-A177-3AD203B41FA5}">
                      <a16:colId xmlns:a16="http://schemas.microsoft.com/office/drawing/2014/main" val="558483383"/>
                    </a:ext>
                  </a:extLst>
                </a:gridCol>
                <a:gridCol w="4460461">
                  <a:extLst>
                    <a:ext uri="{9D8B030D-6E8A-4147-A177-3AD203B41FA5}">
                      <a16:colId xmlns:a16="http://schemas.microsoft.com/office/drawing/2014/main" val="3652945736"/>
                    </a:ext>
                  </a:extLst>
                </a:gridCol>
              </a:tblGrid>
              <a:tr h="750182"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spc="-5" dirty="0">
                          <a:solidFill>
                            <a:srgbClr val="EBC368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20:30 </a:t>
                      </a:r>
                      <a:endParaRPr lang="en-MU" sz="18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46800" marR="45056" marT="22528" marB="2252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5262" marR="0" lvl="1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i="0" spc="-5" dirty="0">
                          <a:solidFill>
                            <a:srgbClr val="231F20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 Live music at Papaya bar</a:t>
                      </a:r>
                    </a:p>
                    <a:p>
                      <a:pPr marL="225262" marR="0" lvl="1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i="0" spc="-5" dirty="0">
                          <a:solidFill>
                            <a:srgbClr val="231F20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 Musique live au bar Papaya</a:t>
                      </a:r>
                      <a:endParaRPr lang="en-GB" sz="1400" b="1" i="0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46800" marR="45056" marT="22528" marB="2252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99562596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46096A90-7D50-C5FA-23D5-D1548F0BE4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7106278"/>
              </p:ext>
            </p:extLst>
          </p:nvPr>
        </p:nvGraphicFramePr>
        <p:xfrm>
          <a:off x="88265" y="5562600"/>
          <a:ext cx="6681470" cy="9807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2753">
                  <a:extLst>
                    <a:ext uri="{9D8B030D-6E8A-4147-A177-3AD203B41FA5}">
                      <a16:colId xmlns:a16="http://schemas.microsoft.com/office/drawing/2014/main" val="2557094067"/>
                    </a:ext>
                  </a:extLst>
                </a:gridCol>
                <a:gridCol w="5228717">
                  <a:extLst>
                    <a:ext uri="{9D8B030D-6E8A-4147-A177-3AD203B41FA5}">
                      <a16:colId xmlns:a16="http://schemas.microsoft.com/office/drawing/2014/main" val="2744217506"/>
                    </a:ext>
                  </a:extLst>
                </a:gridCol>
              </a:tblGrid>
              <a:tr h="980769"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spc="-5" dirty="0">
                          <a:solidFill>
                            <a:srgbClr val="EBC368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16</a:t>
                      </a:r>
                      <a:r>
                        <a:rPr lang="en-MU" sz="1800" b="1" spc="-5" dirty="0">
                          <a:solidFill>
                            <a:srgbClr val="EBC368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:00</a:t>
                      </a:r>
                      <a:endParaRPr lang="en-MU" sz="18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46800" marR="45056" marT="22528" marB="2252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5262" marR="0" lvl="1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i="0" spc="-5" dirty="0">
                          <a:solidFill>
                            <a:srgbClr val="231F20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</a:t>
                      </a:r>
                    </a:p>
                    <a:p>
                      <a:pPr marL="225262" marR="0" lvl="1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i="0" spc="-5" dirty="0" err="1">
                          <a:solidFill>
                            <a:srgbClr val="231F20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Boceeball</a:t>
                      </a:r>
                      <a:r>
                        <a:rPr lang="en-GB" sz="1400" b="1" i="0" spc="-5" dirty="0">
                          <a:solidFill>
                            <a:srgbClr val="231F20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competition(meeting point at </a:t>
                      </a:r>
                      <a:r>
                        <a:rPr lang="en-GB" sz="1400" b="1" i="0" spc="-5" dirty="0" err="1">
                          <a:solidFill>
                            <a:srgbClr val="231F20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Taba</a:t>
                      </a:r>
                      <a:r>
                        <a:rPr lang="en-GB" sz="1400" b="1" i="0" spc="-5" dirty="0">
                          <a:solidFill>
                            <a:srgbClr val="231F20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-J)</a:t>
                      </a:r>
                    </a:p>
                    <a:p>
                      <a:pPr marL="225262" marR="0" lvl="1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i="0" spc="-5" dirty="0">
                          <a:solidFill>
                            <a:srgbClr val="231F20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Competition petanque (</a:t>
                      </a:r>
                      <a:r>
                        <a:rPr lang="en-GB" sz="1400" b="1" i="0" spc="-5" dirty="0" err="1">
                          <a:solidFill>
                            <a:srgbClr val="231F20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rendez</a:t>
                      </a:r>
                      <a:r>
                        <a:rPr lang="en-GB" sz="1400" b="1" i="0" spc="-5" dirty="0">
                          <a:solidFill>
                            <a:srgbClr val="231F20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–</a:t>
                      </a:r>
                      <a:r>
                        <a:rPr lang="en-GB" sz="1400" b="1" i="0" spc="-5" dirty="0" err="1">
                          <a:solidFill>
                            <a:srgbClr val="231F20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vous</a:t>
                      </a:r>
                      <a:r>
                        <a:rPr lang="en-GB" sz="1400" b="1" i="0" spc="-5" dirty="0">
                          <a:solidFill>
                            <a:srgbClr val="231F20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au </a:t>
                      </a:r>
                      <a:r>
                        <a:rPr lang="en-GB" sz="1400" b="1" i="0" spc="-5" dirty="0" err="1">
                          <a:solidFill>
                            <a:srgbClr val="231F20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Taba</a:t>
                      </a:r>
                      <a:r>
                        <a:rPr lang="en-GB" sz="1400" b="1" i="0" spc="-5" dirty="0">
                          <a:solidFill>
                            <a:srgbClr val="231F20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-J)</a:t>
                      </a:r>
                    </a:p>
                  </a:txBody>
                  <a:tcPr marL="46800" marR="45056" marT="22528" marB="2252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91739976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0C3F04F7-B76C-7B94-6D62-F4FE92AA58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0400482"/>
              </p:ext>
            </p:extLst>
          </p:nvPr>
        </p:nvGraphicFramePr>
        <p:xfrm>
          <a:off x="403485" y="9181281"/>
          <a:ext cx="5699760" cy="7265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9299">
                  <a:extLst>
                    <a:ext uri="{9D8B030D-6E8A-4147-A177-3AD203B41FA5}">
                      <a16:colId xmlns:a16="http://schemas.microsoft.com/office/drawing/2014/main" val="3835126089"/>
                    </a:ext>
                  </a:extLst>
                </a:gridCol>
                <a:gridCol w="4460461">
                  <a:extLst>
                    <a:ext uri="{9D8B030D-6E8A-4147-A177-3AD203B41FA5}">
                      <a16:colId xmlns:a16="http://schemas.microsoft.com/office/drawing/2014/main" val="2230756297"/>
                    </a:ext>
                  </a:extLst>
                </a:gridCol>
              </a:tblGrid>
              <a:tr h="726546"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U" sz="1800" b="1" spc="-5" dirty="0">
                          <a:solidFill>
                            <a:srgbClr val="EBC368"/>
                          </a:solidFill>
                          <a:latin typeface="Lato"/>
                          <a:cs typeface="Lato"/>
                        </a:rPr>
                        <a:t>22:</a:t>
                      </a:r>
                      <a:r>
                        <a:rPr lang="en-US" sz="1800" b="1" spc="-5" dirty="0">
                          <a:solidFill>
                            <a:srgbClr val="EBC368"/>
                          </a:solidFill>
                          <a:latin typeface="Lato"/>
                          <a:cs typeface="Lato"/>
                        </a:rPr>
                        <a:t>30</a:t>
                      </a:r>
                      <a:endParaRPr lang="en-MU" sz="1800" dirty="0">
                        <a:latin typeface="Lato"/>
                        <a:cs typeface="Lato"/>
                      </a:endParaRPr>
                    </a:p>
                  </a:txBody>
                  <a:tcPr marL="46800" marR="45056" marT="22528" marB="2252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5262" marR="0" lvl="1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i="0" spc="-5" dirty="0">
                          <a:solidFill>
                            <a:srgbClr val="231F20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Dance with </a:t>
                      </a:r>
                      <a:r>
                        <a:rPr lang="en-GB" sz="1400" b="1" i="0" spc="-5" dirty="0" err="1">
                          <a:solidFill>
                            <a:srgbClr val="231F20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Dj</a:t>
                      </a:r>
                      <a:r>
                        <a:rPr lang="en-GB" sz="1400" b="1" i="0" spc="-5" dirty="0">
                          <a:solidFill>
                            <a:srgbClr val="231F20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at 31 bar</a:t>
                      </a:r>
                    </a:p>
                    <a:p>
                      <a:pPr marL="225262" marR="0" lvl="1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i="0" spc="-5" dirty="0">
                          <a:solidFill>
                            <a:srgbClr val="231F20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Danse avec DJ  au bar 31</a:t>
                      </a:r>
                      <a:endParaRPr lang="en-GB" sz="1400" b="1" i="0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46800" marR="45056" marT="22528" marB="2252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149230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900818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00760" y="234415"/>
            <a:ext cx="5562600" cy="559231"/>
          </a:xfrm>
          <a:prstGeom prst="rect">
            <a:avLst/>
          </a:prstGeom>
        </p:spPr>
        <p:txBody>
          <a:bodyPr vert="horz" wrap="square" lIns="0" tIns="5945" rIns="0" bIns="0" rtlCol="0">
            <a:spAutoFit/>
          </a:bodyPr>
          <a:lstStyle/>
          <a:p>
            <a:pPr marL="6257" algn="ctr">
              <a:lnSpc>
                <a:spcPts val="4875"/>
              </a:lnSpc>
              <a:spcBef>
                <a:spcPts val="47"/>
              </a:spcBef>
            </a:pPr>
            <a:r>
              <a:rPr lang="en-GB" sz="3000" spc="-2" dirty="0"/>
              <a:t>THURSDAY / JEUDI</a:t>
            </a:r>
            <a:endParaRPr lang="en-GB" sz="3000" spc="-39" dirty="0"/>
          </a:p>
        </p:txBody>
      </p:sp>
      <p:graphicFrame>
        <p:nvGraphicFramePr>
          <p:cNvPr id="5" name="Table 16">
            <a:extLst>
              <a:ext uri="{FF2B5EF4-FFF2-40B4-BE49-F238E27FC236}">
                <a16:creationId xmlns:a16="http://schemas.microsoft.com/office/drawing/2014/main" id="{40B08F5B-616F-2249-AD04-B7D12B39D2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6141745"/>
              </p:ext>
            </p:extLst>
          </p:nvPr>
        </p:nvGraphicFramePr>
        <p:xfrm>
          <a:off x="0" y="1215298"/>
          <a:ext cx="6563360" cy="61057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7073">
                  <a:extLst>
                    <a:ext uri="{9D8B030D-6E8A-4147-A177-3AD203B41FA5}">
                      <a16:colId xmlns:a16="http://schemas.microsoft.com/office/drawing/2014/main" val="4159118217"/>
                    </a:ext>
                  </a:extLst>
                </a:gridCol>
                <a:gridCol w="5136287">
                  <a:extLst>
                    <a:ext uri="{9D8B030D-6E8A-4147-A177-3AD203B41FA5}">
                      <a16:colId xmlns:a16="http://schemas.microsoft.com/office/drawing/2014/main" val="1429681991"/>
                    </a:ext>
                  </a:extLst>
                </a:gridCol>
              </a:tblGrid>
              <a:tr h="1202369"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U" sz="1800" b="1" spc="-5" dirty="0">
                          <a:solidFill>
                            <a:srgbClr val="EBC368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11:30</a:t>
                      </a:r>
                      <a:endParaRPr lang="en-MU" sz="18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46800" marR="45056" marT="22528" marB="2252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5262" marR="0" lvl="1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i="0" spc="-5" dirty="0">
                          <a:solidFill>
                            <a:srgbClr val="231F20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Local fooding cooking  class at Kot Nou restaurant (booking at the Info desk 24 hrs before)</a:t>
                      </a:r>
                    </a:p>
                    <a:p>
                      <a:pPr marL="225262" marR="0" lvl="1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i="0" spc="-5" dirty="0">
                          <a:solidFill>
                            <a:srgbClr val="231F20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Locale fooding </a:t>
                      </a:r>
                      <a:r>
                        <a:rPr lang="en-GB" sz="1400" b="1" i="0" spc="-5" dirty="0" err="1">
                          <a:solidFill>
                            <a:srgbClr val="231F20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cours</a:t>
                      </a:r>
                      <a:r>
                        <a:rPr lang="en-GB" sz="1400" b="1" i="0" spc="-5" dirty="0">
                          <a:solidFill>
                            <a:srgbClr val="231F20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de cuisine au restaurant Kot Nou(reservation a Info desk 24 </a:t>
                      </a:r>
                      <a:r>
                        <a:rPr lang="en-GB" sz="1400" b="1" i="0" spc="-5" dirty="0" err="1">
                          <a:solidFill>
                            <a:srgbClr val="231F20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heures</a:t>
                      </a:r>
                      <a:r>
                        <a:rPr lang="en-GB" sz="1400" b="1" i="0" spc="-5" dirty="0">
                          <a:solidFill>
                            <a:srgbClr val="231F20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 en </a:t>
                      </a:r>
                      <a:r>
                        <a:rPr lang="en-GB" sz="1400" b="1" i="0" spc="-5" dirty="0" err="1">
                          <a:solidFill>
                            <a:srgbClr val="231F20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avance</a:t>
                      </a:r>
                      <a:r>
                        <a:rPr lang="en-GB" sz="1400" b="1" i="0" spc="-5" dirty="0">
                          <a:solidFill>
                            <a:srgbClr val="231F20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)</a:t>
                      </a:r>
                    </a:p>
                    <a:p>
                      <a:pPr marL="225262" marR="0" lvl="1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1" i="0" spc="-5" dirty="0">
                        <a:solidFill>
                          <a:srgbClr val="231F20"/>
                        </a:solidFill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46800" marR="45056" marT="22528" marB="2252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05752231"/>
                  </a:ext>
                </a:extLst>
              </a:tr>
              <a:tr h="1202369"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U" sz="1800" b="1" spc="-5" dirty="0">
                          <a:solidFill>
                            <a:srgbClr val="EBC368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14:00</a:t>
                      </a:r>
                      <a:endParaRPr lang="en-MU" sz="18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46800" marR="45056" marT="22528" marB="2252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5262" marR="0" lvl="1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i="0" spc="-5" dirty="0">
                          <a:solidFill>
                            <a:srgbClr val="231F20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Glass bottom boat (booking at the Info desk 24 hrs before and meeting point at the Social House at 13h50.)</a:t>
                      </a:r>
                    </a:p>
                    <a:p>
                      <a:pPr marL="225262" marR="0" lvl="1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i="0" spc="-5" dirty="0">
                          <a:solidFill>
                            <a:srgbClr val="231F20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Bateau a fond de </a:t>
                      </a:r>
                      <a:r>
                        <a:rPr lang="en-GB" sz="1400" b="1" i="0" spc="-5" dirty="0" err="1">
                          <a:solidFill>
                            <a:srgbClr val="231F20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verre</a:t>
                      </a:r>
                      <a:r>
                        <a:rPr lang="en-GB" sz="1400" b="1" i="0" spc="-5" dirty="0">
                          <a:solidFill>
                            <a:srgbClr val="231F20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(reservation a info desk 24 </a:t>
                      </a:r>
                      <a:r>
                        <a:rPr lang="en-GB" sz="1400" b="1" i="0" spc="-5" dirty="0" err="1">
                          <a:solidFill>
                            <a:srgbClr val="231F20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heures</a:t>
                      </a:r>
                      <a:r>
                        <a:rPr lang="en-GB" sz="1400" b="1" i="0" spc="-5" dirty="0">
                          <a:solidFill>
                            <a:srgbClr val="231F20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</a:t>
                      </a:r>
                      <a:r>
                        <a:rPr lang="en-GB" sz="1400" b="1" i="0" spc="-5" dirty="0" err="1">
                          <a:solidFill>
                            <a:srgbClr val="231F20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en</a:t>
                      </a:r>
                      <a:r>
                        <a:rPr lang="en-GB" sz="1400" b="1" i="0" spc="-5" dirty="0">
                          <a:solidFill>
                            <a:srgbClr val="231F20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</a:t>
                      </a:r>
                      <a:r>
                        <a:rPr lang="en-GB" sz="1400" b="1" i="0" spc="-5" dirty="0" err="1">
                          <a:solidFill>
                            <a:srgbClr val="231F20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avance</a:t>
                      </a:r>
                      <a:r>
                        <a:rPr lang="en-GB" sz="1400" b="1" i="0" spc="-5" dirty="0">
                          <a:solidFill>
                            <a:srgbClr val="231F20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+ </a:t>
                      </a:r>
                      <a:r>
                        <a:rPr lang="en-GB" sz="1400" b="1" i="0" spc="-5" dirty="0" err="1">
                          <a:solidFill>
                            <a:srgbClr val="231F20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rendez-vous</a:t>
                      </a:r>
                      <a:r>
                        <a:rPr lang="en-GB" sz="1400" b="1" i="0" spc="-5" dirty="0">
                          <a:solidFill>
                            <a:srgbClr val="231F20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au Social House a 13h50)</a:t>
                      </a:r>
                    </a:p>
                    <a:p>
                      <a:pPr marL="225262" marR="0" lvl="1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1" i="0" spc="-5" dirty="0">
                        <a:solidFill>
                          <a:srgbClr val="231F20"/>
                        </a:solidFill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46800" marR="45056" marT="22528" marB="2252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48787969"/>
                  </a:ext>
                </a:extLst>
              </a:tr>
              <a:tr h="1433098"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U" sz="1800" b="1" spc="-5" dirty="0">
                          <a:solidFill>
                            <a:srgbClr val="EBC368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14:30</a:t>
                      </a:r>
                      <a:endParaRPr lang="en-MU" sz="18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46800" marR="45056" marT="22528" marB="2252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5262" marR="0" lvl="1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i="0" spc="-5" dirty="0">
                          <a:solidFill>
                            <a:srgbClr val="231F20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Snorkelling boat trip (booking at the Info desk 24 hrs</a:t>
                      </a:r>
                    </a:p>
                    <a:p>
                      <a:pPr marL="225262" marR="0" lvl="1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i="0" spc="-5" dirty="0">
                          <a:solidFill>
                            <a:srgbClr val="231F20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before and meeting point at the Social House at 14h20.)</a:t>
                      </a:r>
                    </a:p>
                    <a:p>
                      <a:pPr marL="225262" marR="0" lvl="1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i="0" spc="-5" dirty="0" err="1">
                          <a:solidFill>
                            <a:srgbClr val="231F20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Sorti</a:t>
                      </a:r>
                      <a:r>
                        <a:rPr lang="en-GB" sz="1400" b="1" i="0" spc="-5" dirty="0">
                          <a:solidFill>
                            <a:srgbClr val="231F20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</a:t>
                      </a:r>
                      <a:r>
                        <a:rPr lang="en-GB" sz="1400" b="1" i="0" spc="-5" dirty="0" err="1">
                          <a:solidFill>
                            <a:srgbClr val="231F20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en</a:t>
                      </a:r>
                      <a:r>
                        <a:rPr lang="en-GB" sz="1400" b="1" i="0" spc="-5" dirty="0">
                          <a:solidFill>
                            <a:srgbClr val="231F20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bateau et </a:t>
                      </a:r>
                      <a:r>
                        <a:rPr lang="en-GB" sz="1400" b="1" i="0" spc="-5" dirty="0" err="1">
                          <a:solidFill>
                            <a:srgbClr val="231F20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Plongée</a:t>
                      </a:r>
                      <a:r>
                        <a:rPr lang="en-GB" sz="1400" b="1" i="0" spc="-5" dirty="0">
                          <a:solidFill>
                            <a:srgbClr val="231F20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(reservation a info desk 24 </a:t>
                      </a:r>
                      <a:r>
                        <a:rPr lang="en-GB" sz="1400" b="1" i="0" spc="-5" dirty="0" err="1">
                          <a:solidFill>
                            <a:srgbClr val="231F20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heures</a:t>
                      </a:r>
                      <a:r>
                        <a:rPr lang="en-GB" sz="1400" b="1" i="0" spc="-5" dirty="0">
                          <a:solidFill>
                            <a:srgbClr val="231F20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</a:t>
                      </a:r>
                      <a:r>
                        <a:rPr lang="en-GB" sz="1400" b="1" i="0" spc="-5" dirty="0" err="1">
                          <a:solidFill>
                            <a:srgbClr val="231F20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en</a:t>
                      </a:r>
                      <a:r>
                        <a:rPr lang="en-GB" sz="1400" b="1" i="0" spc="-5" dirty="0">
                          <a:solidFill>
                            <a:srgbClr val="231F20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</a:t>
                      </a:r>
                      <a:r>
                        <a:rPr lang="en-GB" sz="1400" b="1" i="0" spc="-5" dirty="0" err="1">
                          <a:solidFill>
                            <a:srgbClr val="231F20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avance</a:t>
                      </a:r>
                      <a:r>
                        <a:rPr lang="en-GB" sz="1400" b="1" i="0" spc="-5" dirty="0">
                          <a:solidFill>
                            <a:srgbClr val="231F20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+ </a:t>
                      </a:r>
                      <a:r>
                        <a:rPr lang="en-GB" sz="1400" b="1" i="0" spc="-5" dirty="0" err="1">
                          <a:solidFill>
                            <a:srgbClr val="231F20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rendez-vous</a:t>
                      </a:r>
                      <a:r>
                        <a:rPr lang="en-GB" sz="1400" b="1" i="0" spc="-5" dirty="0">
                          <a:solidFill>
                            <a:srgbClr val="231F20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au Social House a 14h20)</a:t>
                      </a:r>
                    </a:p>
                    <a:p>
                      <a:pPr marL="225262" marR="0" lvl="1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1" i="0" spc="-5" dirty="0">
                        <a:solidFill>
                          <a:srgbClr val="231F20"/>
                        </a:solidFill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  <a:p>
                      <a:pPr marL="225262" marR="0" lvl="1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1" i="0" spc="-5" dirty="0">
                        <a:solidFill>
                          <a:srgbClr val="231F20"/>
                        </a:solidFill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46800" marR="45056" marT="22528" marB="2252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56643301"/>
                  </a:ext>
                </a:extLst>
              </a:tr>
              <a:tr h="740911"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U" sz="1800" b="1" spc="-5" dirty="0">
                          <a:solidFill>
                            <a:srgbClr val="EBC368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</a:t>
                      </a:r>
                      <a:r>
                        <a:rPr lang="en-GB" sz="1800" b="1" spc="-5" dirty="0">
                          <a:solidFill>
                            <a:srgbClr val="EBC368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5</a:t>
                      </a:r>
                      <a:r>
                        <a:rPr lang="en-MU" sz="1800" b="1" spc="-5" dirty="0">
                          <a:solidFill>
                            <a:srgbClr val="EBC368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:</a:t>
                      </a:r>
                      <a:r>
                        <a:rPr lang="en-GB" sz="1800" b="1" i="1" spc="-5" dirty="0">
                          <a:solidFill>
                            <a:srgbClr val="EBC368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15</a:t>
                      </a:r>
                    </a:p>
                  </a:txBody>
                  <a:tcPr marL="46800" marR="45056" marT="22528" marB="2252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5262" marR="0" lvl="1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i="0" spc="-5" dirty="0">
                          <a:solidFill>
                            <a:srgbClr val="231F20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Local experience music initiation at Kot Nou Restaurant</a:t>
                      </a:r>
                    </a:p>
                    <a:p>
                      <a:pPr marL="225262" marR="0" lvl="1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i="0" spc="-5" dirty="0">
                          <a:solidFill>
                            <a:srgbClr val="231F20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Experience locale initiation music au restaurant Kot nou</a:t>
                      </a:r>
                    </a:p>
                    <a:p>
                      <a:pPr marL="225262" marR="0" lvl="1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1" i="0" spc="-5" dirty="0">
                        <a:solidFill>
                          <a:srgbClr val="231F20"/>
                        </a:solidFill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46800" marR="45056" marT="22528" marB="2252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69547191"/>
                  </a:ext>
                </a:extLst>
              </a:tr>
              <a:tr h="1016860"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spc="-5" dirty="0">
                          <a:solidFill>
                            <a:srgbClr val="EBC368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16:00</a:t>
                      </a:r>
                      <a:endParaRPr lang="en-MU" sz="1800" b="1" spc="-5" dirty="0">
                        <a:solidFill>
                          <a:srgbClr val="EBC368"/>
                        </a:solidFill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46800" marR="45056" marT="22528" marB="2252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5262" marR="0" lvl="1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i="0" spc="-5" dirty="0">
                          <a:solidFill>
                            <a:srgbClr val="231F20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Walk in field with Entertainer (Meeting point at GYM box at 15h50)</a:t>
                      </a:r>
                    </a:p>
                    <a:p>
                      <a:pPr marL="225262" marR="0" lvl="1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i="0" spc="-5" dirty="0">
                          <a:solidFill>
                            <a:srgbClr val="231F20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Balade dans le champs de legumes avec Animateur (</a:t>
                      </a:r>
                      <a:r>
                        <a:rPr lang="en-GB" sz="1400" b="1" i="0" spc="-5" dirty="0" err="1">
                          <a:solidFill>
                            <a:srgbClr val="231F20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Rendez</a:t>
                      </a:r>
                      <a:r>
                        <a:rPr lang="en-GB" sz="1400" b="1" i="0" spc="-5" dirty="0">
                          <a:solidFill>
                            <a:srgbClr val="231F20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–</a:t>
                      </a:r>
                      <a:r>
                        <a:rPr lang="en-GB" sz="1400" b="1" i="0" spc="-5" dirty="0" err="1">
                          <a:solidFill>
                            <a:srgbClr val="231F20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vous</a:t>
                      </a:r>
                      <a:r>
                        <a:rPr lang="en-GB" sz="1400" b="1" i="0" spc="-5" dirty="0">
                          <a:solidFill>
                            <a:srgbClr val="231F20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au GYM box a 15h50</a:t>
                      </a:r>
                    </a:p>
                  </a:txBody>
                  <a:tcPr marL="46800" marR="45056" marT="22528" marB="2252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7971914"/>
                  </a:ext>
                </a:extLst>
              </a:tr>
              <a:tr h="510182"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U" sz="1800" b="1" spc="-5" dirty="0">
                          <a:solidFill>
                            <a:srgbClr val="EBC368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17:00</a:t>
                      </a:r>
                      <a:endParaRPr lang="en-MU" sz="18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46800" marR="45056" marT="22528" marB="2252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5262" marR="0" lvl="1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i="0" spc="-5" dirty="0">
                          <a:solidFill>
                            <a:srgbClr val="231F20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Local Rhum tasting  at The Social House bar </a:t>
                      </a:r>
                    </a:p>
                    <a:p>
                      <a:pPr marL="225262" marR="0" lvl="1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i="0" spc="-5" dirty="0">
                          <a:solidFill>
                            <a:srgbClr val="231F20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Degustation de Rhum  local  au bar The Social House </a:t>
                      </a:r>
                      <a:endParaRPr lang="en-GB" sz="1400" b="1" i="0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46800" marR="45056" marT="22528" marB="2252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6435058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A0FB10BB-33AA-A24C-BCAC-153277ABD0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640" y="333299"/>
            <a:ext cx="1047750" cy="955842"/>
          </a:xfrm>
          <a:prstGeom prst="rect">
            <a:avLst/>
          </a:prstGeom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8C08E59-C536-20DA-C991-772136179A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0783129"/>
              </p:ext>
            </p:extLst>
          </p:nvPr>
        </p:nvGraphicFramePr>
        <p:xfrm>
          <a:off x="-270585" y="8154903"/>
          <a:ext cx="6545730" cy="10715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7249">
                  <a:extLst>
                    <a:ext uri="{9D8B030D-6E8A-4147-A177-3AD203B41FA5}">
                      <a16:colId xmlns:a16="http://schemas.microsoft.com/office/drawing/2014/main" val="3647839497"/>
                    </a:ext>
                  </a:extLst>
                </a:gridCol>
                <a:gridCol w="5078481">
                  <a:extLst>
                    <a:ext uri="{9D8B030D-6E8A-4147-A177-3AD203B41FA5}">
                      <a16:colId xmlns:a16="http://schemas.microsoft.com/office/drawing/2014/main" val="3544124973"/>
                    </a:ext>
                  </a:extLst>
                </a:gridCol>
              </a:tblGrid>
              <a:tr h="1071597"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spc="-5" dirty="0">
                          <a:solidFill>
                            <a:srgbClr val="EBC368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           </a:t>
                      </a:r>
                      <a:r>
                        <a:rPr lang="en-MU" sz="1800" b="1" spc="-5" dirty="0">
                          <a:solidFill>
                            <a:srgbClr val="EBC368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2</a:t>
                      </a:r>
                      <a:r>
                        <a:rPr lang="en-US" sz="1800" b="1" spc="-5" dirty="0">
                          <a:solidFill>
                            <a:srgbClr val="EBC368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</a:t>
                      </a:r>
                      <a:r>
                        <a:rPr lang="en-MU" sz="1800" b="1" spc="-5" dirty="0">
                          <a:solidFill>
                            <a:srgbClr val="EBC368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:</a:t>
                      </a:r>
                      <a:r>
                        <a:rPr lang="en-US" sz="1800" b="1" spc="-5" dirty="0">
                          <a:solidFill>
                            <a:srgbClr val="EBC368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15</a:t>
                      </a:r>
                      <a:endParaRPr lang="en-MU" sz="18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46800" marR="45056" marT="22528" marB="2252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5262" marR="0" lvl="1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i="0" spc="-5" dirty="0">
                          <a:solidFill>
                            <a:srgbClr val="231F20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       Live music at Papaya bar</a:t>
                      </a:r>
                    </a:p>
                    <a:p>
                      <a:pPr marL="225262" marR="0" lvl="1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i="0" spc="-5" dirty="0">
                          <a:solidFill>
                            <a:srgbClr val="231F20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       Live musique au bar Papaya </a:t>
                      </a:r>
                      <a:endParaRPr lang="en-GB" sz="1400" b="1" i="0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46800" marR="45056" marT="22528" marB="2252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4582512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BDC2FB54-E667-C453-2A14-291EE5E4C2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5527408"/>
              </p:ext>
            </p:extLst>
          </p:nvPr>
        </p:nvGraphicFramePr>
        <p:xfrm>
          <a:off x="152400" y="7445344"/>
          <a:ext cx="5699760" cy="7501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9299">
                  <a:extLst>
                    <a:ext uri="{9D8B030D-6E8A-4147-A177-3AD203B41FA5}">
                      <a16:colId xmlns:a16="http://schemas.microsoft.com/office/drawing/2014/main" val="229257849"/>
                    </a:ext>
                  </a:extLst>
                </a:gridCol>
                <a:gridCol w="4460461">
                  <a:extLst>
                    <a:ext uri="{9D8B030D-6E8A-4147-A177-3AD203B41FA5}">
                      <a16:colId xmlns:a16="http://schemas.microsoft.com/office/drawing/2014/main" val="338157553"/>
                    </a:ext>
                  </a:extLst>
                </a:gridCol>
              </a:tblGrid>
              <a:tr h="750182"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U" sz="1800" b="1" spc="-5" dirty="0">
                          <a:solidFill>
                            <a:srgbClr val="EBC368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2</a:t>
                      </a:r>
                      <a:r>
                        <a:rPr lang="en-GB" sz="1800" b="1" spc="-5" dirty="0">
                          <a:solidFill>
                            <a:srgbClr val="EBC368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0</a:t>
                      </a:r>
                      <a:r>
                        <a:rPr lang="en-MU" sz="1800" b="1" spc="-5" dirty="0">
                          <a:solidFill>
                            <a:srgbClr val="EBC368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:</a:t>
                      </a:r>
                      <a:r>
                        <a:rPr lang="en-GB" sz="1800" b="1" spc="-5" dirty="0">
                          <a:solidFill>
                            <a:srgbClr val="EBC368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30</a:t>
                      </a:r>
                      <a:endParaRPr lang="en-MU" sz="18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46800" marR="45056" marT="22528" marB="2252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5262" marR="0" lvl="1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i="0" spc="-5" dirty="0">
                          <a:solidFill>
                            <a:srgbClr val="231F20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Local music Sega Show at Papaya pool</a:t>
                      </a:r>
                    </a:p>
                    <a:p>
                      <a:pPr marL="225262" marR="0" lvl="1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i="0" spc="-5" dirty="0">
                          <a:solidFill>
                            <a:srgbClr val="231F20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Locale music spectacle de Sega </a:t>
                      </a:r>
                      <a:r>
                        <a:rPr lang="en-GB" sz="1400" b="1" i="0" spc="-5" dirty="0" err="1">
                          <a:solidFill>
                            <a:srgbClr val="231F20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autour</a:t>
                      </a:r>
                      <a:r>
                        <a:rPr lang="en-GB" sz="1400" b="1" i="0" spc="-5" dirty="0">
                          <a:solidFill>
                            <a:srgbClr val="231F20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de la piscine Papaya</a:t>
                      </a:r>
                      <a:endParaRPr lang="en-GB" sz="1400" b="1" i="0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46800" marR="45056" marT="22528" marB="2252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586253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21118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2000" y="266190"/>
            <a:ext cx="6096000" cy="467668"/>
          </a:xfrm>
          <a:prstGeom prst="rect">
            <a:avLst/>
          </a:prstGeom>
        </p:spPr>
        <p:txBody>
          <a:bodyPr vert="horz" wrap="square" lIns="0" tIns="5945" rIns="0" bIns="0" rtlCol="0">
            <a:spAutoFit/>
          </a:bodyPr>
          <a:lstStyle/>
          <a:p>
            <a:pPr marL="6257" algn="ctr">
              <a:spcBef>
                <a:spcPts val="47"/>
              </a:spcBef>
            </a:pPr>
            <a:r>
              <a:rPr lang="en-GB" sz="3000" spc="-2" dirty="0">
                <a:solidFill>
                  <a:srgbClr val="EBC368"/>
                </a:solidFill>
              </a:rPr>
              <a:t>FRIDAY / VENDREDI</a:t>
            </a:r>
            <a:endParaRPr lang="en-GB" sz="3000" spc="-39" dirty="0">
              <a:solidFill>
                <a:srgbClr val="EBC368"/>
              </a:solidFill>
            </a:endParaRPr>
          </a:p>
        </p:txBody>
      </p:sp>
      <p:graphicFrame>
        <p:nvGraphicFramePr>
          <p:cNvPr id="16" name="Table 16">
            <a:extLst>
              <a:ext uri="{FF2B5EF4-FFF2-40B4-BE49-F238E27FC236}">
                <a16:creationId xmlns:a16="http://schemas.microsoft.com/office/drawing/2014/main" id="{98F5893C-8E47-A441-BCE6-280BD3DB2B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7328072"/>
              </p:ext>
            </p:extLst>
          </p:nvPr>
        </p:nvGraphicFramePr>
        <p:xfrm>
          <a:off x="-65669" y="1219201"/>
          <a:ext cx="6858000" cy="72921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1136">
                  <a:extLst>
                    <a:ext uri="{9D8B030D-6E8A-4147-A177-3AD203B41FA5}">
                      <a16:colId xmlns:a16="http://schemas.microsoft.com/office/drawing/2014/main" val="4159118217"/>
                    </a:ext>
                  </a:extLst>
                </a:gridCol>
                <a:gridCol w="5366864">
                  <a:extLst>
                    <a:ext uri="{9D8B030D-6E8A-4147-A177-3AD203B41FA5}">
                      <a16:colId xmlns:a16="http://schemas.microsoft.com/office/drawing/2014/main" val="1429681991"/>
                    </a:ext>
                  </a:extLst>
                </a:gridCol>
              </a:tblGrid>
              <a:tr h="1330987"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spc="-5" dirty="0">
                          <a:solidFill>
                            <a:srgbClr val="EBC368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09</a:t>
                      </a:r>
                      <a:r>
                        <a:rPr lang="en-MU" sz="1800" b="1" spc="-5" dirty="0">
                          <a:solidFill>
                            <a:srgbClr val="EBC368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:</a:t>
                      </a:r>
                      <a:r>
                        <a:rPr lang="en-GB" sz="1800" b="1" spc="-5" dirty="0">
                          <a:solidFill>
                            <a:srgbClr val="EBC368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3</a:t>
                      </a:r>
                      <a:r>
                        <a:rPr lang="en-MU" sz="1800" b="1" spc="-5" dirty="0">
                          <a:solidFill>
                            <a:srgbClr val="EBC368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0</a:t>
                      </a:r>
                      <a:endParaRPr lang="en-MU" sz="1800" b="1" dirty="0">
                        <a:solidFill>
                          <a:srgbClr val="EBC368"/>
                        </a:solidFill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46800" marR="45056" marT="22528" marB="2252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5262" marR="0" lvl="1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i="0" spc="-5" dirty="0">
                          <a:solidFill>
                            <a:srgbClr val="231F20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Local Discovery bike tour at Trou Deau Douce with entertainer (supplement Rs 500 per person booking at the Info desk)</a:t>
                      </a:r>
                    </a:p>
                    <a:p>
                      <a:pPr marL="225262" marR="0" lvl="1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i="0" spc="-5" dirty="0">
                          <a:solidFill>
                            <a:srgbClr val="231F20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Locale Discovery </a:t>
                      </a:r>
                      <a:r>
                        <a:rPr lang="en-GB" sz="1400" b="1" i="0" spc="-5" dirty="0" err="1">
                          <a:solidFill>
                            <a:srgbClr val="231F20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balade</a:t>
                      </a:r>
                      <a:r>
                        <a:rPr lang="en-GB" sz="1400" b="1" i="0" spc="-5" dirty="0">
                          <a:solidFill>
                            <a:srgbClr val="231F20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</a:t>
                      </a:r>
                      <a:r>
                        <a:rPr lang="fr-FR" sz="1400" b="1" i="0" dirty="0">
                          <a:solidFill>
                            <a:srgbClr val="242424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à</a:t>
                      </a:r>
                      <a:r>
                        <a:rPr lang="en-GB" sz="1400" b="1" i="0" spc="-5" dirty="0">
                          <a:solidFill>
                            <a:srgbClr val="231F20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 velo a Trou </a:t>
                      </a:r>
                      <a:r>
                        <a:rPr lang="en-GB" sz="1400" b="1" i="0" spc="-5" dirty="0" err="1">
                          <a:solidFill>
                            <a:srgbClr val="231F20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deau</a:t>
                      </a:r>
                      <a:r>
                        <a:rPr lang="en-GB" sz="1400" b="1" i="0" spc="-5" dirty="0">
                          <a:solidFill>
                            <a:srgbClr val="231F20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</a:t>
                      </a:r>
                      <a:r>
                        <a:rPr lang="en-GB" sz="1400" b="1" i="0" spc="-5" dirty="0" err="1">
                          <a:solidFill>
                            <a:srgbClr val="231F20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douce</a:t>
                      </a:r>
                      <a:r>
                        <a:rPr lang="en-GB" sz="1400" b="1" i="0" spc="-5" dirty="0">
                          <a:solidFill>
                            <a:srgbClr val="231F20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 avec  un animateur (supplement Rs 500 par person reservation a </a:t>
                      </a:r>
                      <a:r>
                        <a:rPr lang="en-GB" sz="1400" b="1" i="0" spc="-5" dirty="0" err="1">
                          <a:solidFill>
                            <a:srgbClr val="231F20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l’info</a:t>
                      </a:r>
                      <a:r>
                        <a:rPr lang="en-GB" sz="1400" b="1" i="0" spc="-5" dirty="0">
                          <a:solidFill>
                            <a:srgbClr val="231F20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desk)</a:t>
                      </a:r>
                    </a:p>
                    <a:p>
                      <a:pPr marL="225262" marR="0" lvl="1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1" i="0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46800" marR="45056" marT="22528" marB="2252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05752231"/>
                  </a:ext>
                </a:extLst>
              </a:tr>
              <a:tr h="961841"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U" sz="1800" b="1" spc="-5" dirty="0">
                          <a:solidFill>
                            <a:srgbClr val="EBC368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14:00</a:t>
                      </a:r>
                      <a:endParaRPr lang="en-MU" sz="18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46800" marR="45056" marT="22528" marB="2252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5262" marR="0" lvl="1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i="0" spc="-5" dirty="0">
                          <a:solidFill>
                            <a:srgbClr val="231F20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Glass bottom boat (booking at the Info desk 24 hrs before and meeting point at the Social House at 13h50.)</a:t>
                      </a:r>
                    </a:p>
                    <a:p>
                      <a:pPr marL="225262" marR="0" lvl="1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i="0" spc="-5" dirty="0">
                          <a:solidFill>
                            <a:srgbClr val="231F20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Bateau a fond de </a:t>
                      </a:r>
                      <a:r>
                        <a:rPr lang="en-GB" sz="1400" b="1" i="0" spc="-5" dirty="0" err="1">
                          <a:solidFill>
                            <a:srgbClr val="231F20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verre</a:t>
                      </a:r>
                      <a:r>
                        <a:rPr lang="en-GB" sz="1400" b="1" i="0" spc="-5" dirty="0">
                          <a:solidFill>
                            <a:srgbClr val="231F20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(reservation a info desk 24 </a:t>
                      </a:r>
                      <a:r>
                        <a:rPr lang="en-GB" sz="1400" b="1" i="0" spc="-5" dirty="0" err="1">
                          <a:solidFill>
                            <a:srgbClr val="231F20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heure</a:t>
                      </a:r>
                      <a:r>
                        <a:rPr lang="en-GB" sz="1400" b="1" i="0" spc="-5" dirty="0">
                          <a:solidFill>
                            <a:srgbClr val="231F20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</a:t>
                      </a:r>
                      <a:r>
                        <a:rPr lang="en-GB" sz="1400" b="1" i="0" spc="-5" dirty="0" err="1">
                          <a:solidFill>
                            <a:srgbClr val="231F20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en</a:t>
                      </a:r>
                      <a:r>
                        <a:rPr lang="en-GB" sz="1400" b="1" i="0" spc="-5" dirty="0">
                          <a:solidFill>
                            <a:srgbClr val="231F20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</a:t>
                      </a:r>
                      <a:r>
                        <a:rPr lang="en-GB" sz="1400" b="1" i="0" spc="-5" dirty="0" err="1">
                          <a:solidFill>
                            <a:srgbClr val="231F20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avance</a:t>
                      </a:r>
                      <a:r>
                        <a:rPr lang="en-GB" sz="1400" b="1" i="0" spc="-5" dirty="0">
                          <a:solidFill>
                            <a:srgbClr val="231F20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+ </a:t>
                      </a:r>
                      <a:r>
                        <a:rPr lang="en-GB" sz="1400" b="1" i="0" spc="-5" dirty="0" err="1">
                          <a:solidFill>
                            <a:srgbClr val="231F20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rendez-vous</a:t>
                      </a:r>
                      <a:r>
                        <a:rPr lang="en-GB" sz="1400" b="1" i="0" spc="-5" dirty="0">
                          <a:solidFill>
                            <a:srgbClr val="231F20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au Social House a 13h50)</a:t>
                      </a:r>
                    </a:p>
                    <a:p>
                      <a:pPr marL="225262" marR="0" lvl="1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1" i="0" spc="-5" dirty="0">
                        <a:solidFill>
                          <a:srgbClr val="231F20"/>
                        </a:solidFill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46800" marR="45056" marT="22528" marB="2252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72255190"/>
                  </a:ext>
                </a:extLst>
              </a:tr>
              <a:tr h="961841"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U" sz="1800" b="1" spc="-5" dirty="0">
                          <a:solidFill>
                            <a:srgbClr val="EBC368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14:30</a:t>
                      </a:r>
                      <a:endParaRPr lang="en-MU" sz="18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46800" marR="45056" marT="22528" marB="2252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5262" marR="0" lvl="1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i="0" spc="-5" dirty="0">
                          <a:solidFill>
                            <a:srgbClr val="231F20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Snorkelling boat trip (booking at the Info desk 24 hrs before and meeting point at the Social House at 14h20.)</a:t>
                      </a:r>
                    </a:p>
                    <a:p>
                      <a:pPr marL="225262" marR="0" lvl="1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i="0" spc="-5" dirty="0" err="1">
                          <a:solidFill>
                            <a:srgbClr val="231F20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Sorti</a:t>
                      </a:r>
                      <a:r>
                        <a:rPr lang="en-GB" sz="1400" b="1" i="0" spc="-5" dirty="0">
                          <a:solidFill>
                            <a:srgbClr val="231F20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</a:t>
                      </a:r>
                      <a:r>
                        <a:rPr lang="en-GB" sz="1400" b="1" i="0" spc="-5" dirty="0" err="1">
                          <a:solidFill>
                            <a:srgbClr val="231F20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en</a:t>
                      </a:r>
                      <a:r>
                        <a:rPr lang="en-GB" sz="1400" b="1" i="0" spc="-5" dirty="0">
                          <a:solidFill>
                            <a:srgbClr val="231F20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bateau et </a:t>
                      </a:r>
                      <a:r>
                        <a:rPr lang="en-GB" sz="1400" b="1" i="0" spc="-5" dirty="0" err="1">
                          <a:solidFill>
                            <a:srgbClr val="231F20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Plongée</a:t>
                      </a:r>
                      <a:r>
                        <a:rPr lang="en-GB" sz="1400" b="1" i="0" spc="-5" dirty="0">
                          <a:solidFill>
                            <a:srgbClr val="231F20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(reservation a info desk 24 </a:t>
                      </a:r>
                      <a:r>
                        <a:rPr lang="en-GB" sz="1400" b="1" i="0" spc="-5" dirty="0" err="1">
                          <a:solidFill>
                            <a:srgbClr val="231F20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heures</a:t>
                      </a:r>
                      <a:r>
                        <a:rPr lang="en-GB" sz="1400" b="1" i="0" spc="-5" dirty="0">
                          <a:solidFill>
                            <a:srgbClr val="231F20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</a:t>
                      </a:r>
                      <a:r>
                        <a:rPr lang="en-GB" sz="1400" b="1" i="0" spc="-5" dirty="0" err="1">
                          <a:solidFill>
                            <a:srgbClr val="231F20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en</a:t>
                      </a:r>
                      <a:r>
                        <a:rPr lang="en-GB" sz="1400" b="1" i="0" spc="-5" dirty="0">
                          <a:solidFill>
                            <a:srgbClr val="231F20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</a:t>
                      </a:r>
                      <a:r>
                        <a:rPr lang="en-GB" sz="1400" b="1" i="0" spc="-5" dirty="0" err="1">
                          <a:solidFill>
                            <a:srgbClr val="231F20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avance</a:t>
                      </a:r>
                      <a:r>
                        <a:rPr lang="en-GB" sz="1400" b="1" i="0" spc="-5" dirty="0">
                          <a:solidFill>
                            <a:srgbClr val="231F20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+ </a:t>
                      </a:r>
                      <a:r>
                        <a:rPr lang="en-GB" sz="1400" b="1" i="0" spc="-5" dirty="0" err="1">
                          <a:solidFill>
                            <a:srgbClr val="231F20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rendez-vous</a:t>
                      </a:r>
                      <a:r>
                        <a:rPr lang="en-GB" sz="1400" b="1" i="0" spc="-5" dirty="0">
                          <a:solidFill>
                            <a:srgbClr val="231F20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au Social House a 14h20)</a:t>
                      </a:r>
                    </a:p>
                    <a:p>
                      <a:pPr marL="225262" marR="0" lvl="1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1" i="0" spc="-5" dirty="0">
                        <a:solidFill>
                          <a:srgbClr val="231F20"/>
                        </a:solidFill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46800" marR="45056" marT="22528" marB="2252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48787969"/>
                  </a:ext>
                </a:extLst>
              </a:tr>
              <a:tr h="592695"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U" sz="1800" b="1" spc="-5" dirty="0">
                          <a:solidFill>
                            <a:srgbClr val="EBC368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15:</a:t>
                      </a:r>
                      <a:r>
                        <a:rPr lang="en-GB" sz="1800" b="1" spc="-5" dirty="0">
                          <a:solidFill>
                            <a:srgbClr val="EBC368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15</a:t>
                      </a:r>
                      <a:endParaRPr lang="en-MU" sz="18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46800" marR="45056" marT="22528" marB="2252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5262" marR="0" lvl="1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i="0" spc="-5" dirty="0">
                          <a:solidFill>
                            <a:srgbClr val="231F20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Creole lesson at </a:t>
                      </a:r>
                      <a:r>
                        <a:rPr lang="en-GB" sz="1400" b="1" i="0" spc="-5" dirty="0" err="1">
                          <a:solidFill>
                            <a:srgbClr val="231F20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Taba</a:t>
                      </a:r>
                      <a:r>
                        <a:rPr lang="en-GB" sz="1400" b="1" i="0" spc="-5" dirty="0">
                          <a:solidFill>
                            <a:srgbClr val="231F20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-J</a:t>
                      </a:r>
                    </a:p>
                    <a:p>
                      <a:pPr marL="225262" marR="0" lvl="1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i="0" spc="-5" dirty="0">
                          <a:solidFill>
                            <a:srgbClr val="231F20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Initiation creole au </a:t>
                      </a:r>
                      <a:r>
                        <a:rPr lang="en-GB" sz="1400" b="1" i="0" spc="-5" dirty="0" err="1">
                          <a:solidFill>
                            <a:srgbClr val="231F20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Taba</a:t>
                      </a:r>
                      <a:r>
                        <a:rPr lang="en-GB" sz="1400" b="1" i="0" spc="-5" dirty="0">
                          <a:solidFill>
                            <a:srgbClr val="231F20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-J</a:t>
                      </a:r>
                    </a:p>
                    <a:p>
                      <a:pPr marL="225262" marR="0" lvl="1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1" i="0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46800" marR="45056" marT="22528" marB="2252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56643301"/>
                  </a:ext>
                </a:extLst>
              </a:tr>
              <a:tr h="722613"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spc="-5" dirty="0">
                          <a:solidFill>
                            <a:srgbClr val="EBC368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16</a:t>
                      </a:r>
                      <a:r>
                        <a:rPr lang="en-MU" sz="1800" b="1" spc="-5" dirty="0">
                          <a:solidFill>
                            <a:srgbClr val="EBC368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:</a:t>
                      </a:r>
                      <a:r>
                        <a:rPr lang="en-GB" sz="1800" b="1" spc="-5" dirty="0">
                          <a:solidFill>
                            <a:srgbClr val="EBC368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0</a:t>
                      </a:r>
                      <a:r>
                        <a:rPr lang="en-MU" sz="1800" b="1" spc="-5" dirty="0">
                          <a:solidFill>
                            <a:srgbClr val="EBC368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0</a:t>
                      </a:r>
                      <a:endParaRPr lang="en-MU" sz="18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46800" marR="45056" marT="22528" marB="2252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5262" marR="0" lvl="1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i="0" spc="-5" dirty="0">
                          <a:solidFill>
                            <a:srgbClr val="231F20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Beach volley on the beach (meeting point on the beach)</a:t>
                      </a:r>
                    </a:p>
                    <a:p>
                      <a:pPr marL="225262" marR="0" lvl="1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i="0" spc="-5" dirty="0">
                          <a:solidFill>
                            <a:srgbClr val="231F20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Volleyball sur la plage (</a:t>
                      </a:r>
                      <a:r>
                        <a:rPr lang="en-GB" sz="1400" b="1" i="0" spc="-5" dirty="0" err="1">
                          <a:solidFill>
                            <a:srgbClr val="231F20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rendez</a:t>
                      </a:r>
                      <a:r>
                        <a:rPr lang="en-GB" sz="1400" b="1" i="0" spc="-5" dirty="0">
                          <a:solidFill>
                            <a:srgbClr val="231F20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- </a:t>
                      </a:r>
                      <a:r>
                        <a:rPr lang="en-GB" sz="1400" b="1" i="0" spc="-5" dirty="0" err="1">
                          <a:solidFill>
                            <a:srgbClr val="231F20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vous</a:t>
                      </a:r>
                      <a:r>
                        <a:rPr lang="en-GB" sz="1400" b="1" i="0" spc="-5" dirty="0">
                          <a:solidFill>
                            <a:srgbClr val="231F20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sur la plage)</a:t>
                      </a:r>
                    </a:p>
                  </a:txBody>
                  <a:tcPr marL="46800" marR="45056" marT="22528" marB="2252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69547191"/>
                  </a:ext>
                </a:extLst>
              </a:tr>
              <a:tr h="1146414"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spc="-5" dirty="0">
                          <a:solidFill>
                            <a:srgbClr val="EBC368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17</a:t>
                      </a:r>
                      <a:r>
                        <a:rPr lang="en-MU" sz="1800" b="1" spc="-5" dirty="0">
                          <a:solidFill>
                            <a:srgbClr val="EBC368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:</a:t>
                      </a:r>
                      <a:r>
                        <a:rPr lang="en-GB" sz="1800" b="1" spc="-5" dirty="0">
                          <a:solidFill>
                            <a:srgbClr val="EBC368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0</a:t>
                      </a:r>
                      <a:r>
                        <a:rPr lang="en-MU" sz="1800" b="1" spc="-5" dirty="0">
                          <a:solidFill>
                            <a:srgbClr val="EBC368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0</a:t>
                      </a:r>
                      <a:endParaRPr lang="en-MU" sz="1800" b="1" dirty="0">
                        <a:solidFill>
                          <a:srgbClr val="EBC368"/>
                        </a:solidFill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46800" marR="45056" marT="22528" marB="2252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5262" marR="0" lvl="1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i="0" spc="-5" dirty="0">
                          <a:solidFill>
                            <a:srgbClr val="231F20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A secret @Sunrise Attitude: A unique </a:t>
                      </a:r>
                      <a:r>
                        <a:rPr lang="en-GB" sz="1400" b="1" i="0" spc="-5" dirty="0" err="1">
                          <a:solidFill>
                            <a:srgbClr val="231F20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wiresless</a:t>
                      </a:r>
                      <a:r>
                        <a:rPr lang="en-GB" sz="1400" b="1" i="0" spc="-5" dirty="0">
                          <a:solidFill>
                            <a:srgbClr val="231F20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headphone experience on the beach (Booking required at  the reception). Meeting point at GYM BOX 16h50 .</a:t>
                      </a:r>
                    </a:p>
                    <a:p>
                      <a:pPr marL="225262" marR="0" lvl="1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i="0" spc="-5" dirty="0">
                          <a:solidFill>
                            <a:srgbClr val="231F20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Le  secret@ Sunrise Attitude: Une experience unique avec casque sans fil sur la plage.( Reservation a la reception). Meeting point at GYM BOX 16h50</a:t>
                      </a:r>
                    </a:p>
                    <a:p>
                      <a:pPr marL="225262" marR="0" lvl="1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1" i="0" spc="-5" dirty="0">
                        <a:solidFill>
                          <a:srgbClr val="231F20"/>
                        </a:solidFill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46800" marR="45056" marT="22528" marB="2252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95576710"/>
                  </a:ext>
                </a:extLst>
              </a:tr>
              <a:tr h="408123"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U" sz="1800" b="1" spc="-5" dirty="0">
                          <a:solidFill>
                            <a:srgbClr val="EBC368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20:</a:t>
                      </a:r>
                      <a:r>
                        <a:rPr lang="en-GB" sz="1800" b="1" spc="-5" dirty="0">
                          <a:solidFill>
                            <a:srgbClr val="EBC368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0</a:t>
                      </a:r>
                      <a:r>
                        <a:rPr lang="en-MU" sz="1800" b="1" spc="-5" dirty="0">
                          <a:solidFill>
                            <a:srgbClr val="EBC368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0</a:t>
                      </a:r>
                      <a:endParaRPr lang="en-MU" sz="18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46800" marR="45056" marT="22528" marB="2252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5262" marR="0" lvl="1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i="0" spc="-5" dirty="0">
                          <a:solidFill>
                            <a:srgbClr val="231F20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Chill out music by DJ Nina at The Social House bar</a:t>
                      </a:r>
                    </a:p>
                    <a:p>
                      <a:pPr marL="225262" marR="0" lvl="1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i="0" spc="-5" dirty="0">
                          <a:solidFill>
                            <a:srgbClr val="231F20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Musique ambiance avec DJ Nina au bar The Social House</a:t>
                      </a:r>
                    </a:p>
                  </a:txBody>
                  <a:tcPr marL="46800" marR="45056" marT="22528" marB="2252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7971914"/>
                  </a:ext>
                </a:extLst>
              </a:tr>
              <a:tr h="276285"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MU" sz="1800" dirty="0">
                        <a:latin typeface="Lato"/>
                        <a:cs typeface="Lato"/>
                      </a:endParaRPr>
                    </a:p>
                  </a:txBody>
                  <a:tcPr marL="46800" marR="45056" marT="22528" marB="2252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5262" marR="0" lvl="1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0" i="0" spc="-5" dirty="0">
                        <a:solidFill>
                          <a:srgbClr val="231F20"/>
                        </a:solidFill>
                        <a:latin typeface="Lato" panose="020F0502020204030203" pitchFamily="34" charset="77"/>
                        <a:cs typeface="Lato-Light"/>
                      </a:endParaRPr>
                    </a:p>
                  </a:txBody>
                  <a:tcPr marL="46800" marR="45056" marT="22528" marB="2252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28880826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FA3E113B-F55E-A147-83D9-3D21D6ED15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879" y="152753"/>
            <a:ext cx="1161950" cy="1384790"/>
          </a:xfrm>
          <a:prstGeom prst="rect">
            <a:avLst/>
          </a:prstGeom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1F050AD9-899D-8ED1-57F0-96E1C74DED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1005544"/>
              </p:ext>
            </p:extLst>
          </p:nvPr>
        </p:nvGraphicFramePr>
        <p:xfrm>
          <a:off x="65669" y="8620429"/>
          <a:ext cx="5961018" cy="4717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6105">
                  <a:extLst>
                    <a:ext uri="{9D8B030D-6E8A-4147-A177-3AD203B41FA5}">
                      <a16:colId xmlns:a16="http://schemas.microsoft.com/office/drawing/2014/main" val="3864947134"/>
                    </a:ext>
                  </a:extLst>
                </a:gridCol>
                <a:gridCol w="4664913">
                  <a:extLst>
                    <a:ext uri="{9D8B030D-6E8A-4147-A177-3AD203B41FA5}">
                      <a16:colId xmlns:a16="http://schemas.microsoft.com/office/drawing/2014/main" val="424674063"/>
                    </a:ext>
                  </a:extLst>
                </a:gridCol>
              </a:tblGrid>
              <a:tr h="322503"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spc="-5" dirty="0">
                          <a:solidFill>
                            <a:srgbClr val="EBC368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20:30 </a:t>
                      </a:r>
                      <a:endParaRPr lang="en-MU" sz="18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46800" marR="45056" marT="22528" marB="2252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5262" marR="0" lvl="1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i="0" spc="-5" dirty="0">
                          <a:solidFill>
                            <a:srgbClr val="231F20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 Poker night  at The Social House bar</a:t>
                      </a:r>
                    </a:p>
                    <a:p>
                      <a:pPr marL="225262" marR="0" lvl="1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i="0" spc="-5" dirty="0">
                          <a:solidFill>
                            <a:srgbClr val="231F20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 Soiree poker au bar The Social House</a:t>
                      </a:r>
                      <a:endParaRPr lang="en-GB" sz="1400" b="1" i="0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46800" marR="45056" marT="22528" marB="2252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3459550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05F71600-B8EA-6E46-048B-D81BF5F11E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2964720"/>
              </p:ext>
            </p:extLst>
          </p:nvPr>
        </p:nvGraphicFramePr>
        <p:xfrm>
          <a:off x="101528" y="9080751"/>
          <a:ext cx="5699760" cy="7265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9299">
                  <a:extLst>
                    <a:ext uri="{9D8B030D-6E8A-4147-A177-3AD203B41FA5}">
                      <a16:colId xmlns:a16="http://schemas.microsoft.com/office/drawing/2014/main" val="1766788232"/>
                    </a:ext>
                  </a:extLst>
                </a:gridCol>
                <a:gridCol w="4460461">
                  <a:extLst>
                    <a:ext uri="{9D8B030D-6E8A-4147-A177-3AD203B41FA5}">
                      <a16:colId xmlns:a16="http://schemas.microsoft.com/office/drawing/2014/main" val="3340349386"/>
                    </a:ext>
                  </a:extLst>
                </a:gridCol>
              </a:tblGrid>
              <a:tr h="726546"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U" sz="1800" b="1" spc="-5" dirty="0">
                          <a:solidFill>
                            <a:srgbClr val="EBC368"/>
                          </a:solidFill>
                          <a:latin typeface="Lato"/>
                          <a:cs typeface="Lato"/>
                        </a:rPr>
                        <a:t>22:</a:t>
                      </a:r>
                      <a:r>
                        <a:rPr lang="en-US" sz="1800" b="1" spc="-5" dirty="0">
                          <a:solidFill>
                            <a:srgbClr val="EBC368"/>
                          </a:solidFill>
                          <a:latin typeface="Lato"/>
                          <a:cs typeface="Lato"/>
                        </a:rPr>
                        <a:t>30</a:t>
                      </a:r>
                      <a:endParaRPr lang="en-MU" sz="1800" dirty="0">
                        <a:latin typeface="Lato"/>
                        <a:cs typeface="Lato"/>
                      </a:endParaRPr>
                    </a:p>
                  </a:txBody>
                  <a:tcPr marL="46800" marR="45056" marT="22528" marB="2252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5262" marR="0" lvl="1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i="0" spc="-5" dirty="0">
                          <a:solidFill>
                            <a:srgbClr val="231F20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Dance with </a:t>
                      </a:r>
                      <a:r>
                        <a:rPr lang="en-GB" sz="1400" b="1" i="0" spc="-5" dirty="0" err="1">
                          <a:solidFill>
                            <a:srgbClr val="231F20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Dj</a:t>
                      </a:r>
                      <a:r>
                        <a:rPr lang="en-GB" sz="1400" b="1" i="0" spc="-5" dirty="0">
                          <a:solidFill>
                            <a:srgbClr val="231F20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at 31 bar</a:t>
                      </a:r>
                    </a:p>
                    <a:p>
                      <a:pPr marL="225262" marR="0" lvl="1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i="0" spc="-5" dirty="0">
                          <a:solidFill>
                            <a:srgbClr val="231F20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Danse avec DJ  au bar 31</a:t>
                      </a:r>
                      <a:endParaRPr lang="en-GB" sz="1400" b="1" i="0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46800" marR="45056" marT="22528" marB="2252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482801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444254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20482" y="430697"/>
            <a:ext cx="5562600" cy="559231"/>
          </a:xfrm>
          <a:prstGeom prst="rect">
            <a:avLst/>
          </a:prstGeom>
        </p:spPr>
        <p:txBody>
          <a:bodyPr vert="horz" wrap="square" lIns="0" tIns="5945" rIns="0" bIns="0" rtlCol="0">
            <a:spAutoFit/>
          </a:bodyPr>
          <a:lstStyle/>
          <a:p>
            <a:pPr marL="6257" algn="ctr">
              <a:lnSpc>
                <a:spcPts val="4875"/>
              </a:lnSpc>
              <a:spcBef>
                <a:spcPts val="47"/>
              </a:spcBef>
            </a:pPr>
            <a:r>
              <a:rPr lang="en-GB" sz="3000" spc="-2" dirty="0">
                <a:solidFill>
                  <a:srgbClr val="9FBFB6"/>
                </a:solidFill>
              </a:rPr>
              <a:t>SATURDAY / SAMEDI</a:t>
            </a:r>
            <a:endParaRPr lang="en-GB" sz="3000" spc="-39" dirty="0">
              <a:solidFill>
                <a:srgbClr val="9FBFB6"/>
              </a:solidFill>
            </a:endParaRPr>
          </a:p>
        </p:txBody>
      </p:sp>
      <p:graphicFrame>
        <p:nvGraphicFramePr>
          <p:cNvPr id="16" name="Table 16">
            <a:extLst>
              <a:ext uri="{FF2B5EF4-FFF2-40B4-BE49-F238E27FC236}">
                <a16:creationId xmlns:a16="http://schemas.microsoft.com/office/drawing/2014/main" id="{98F5893C-8E47-A441-BCE6-280BD3DB2B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7402815"/>
              </p:ext>
            </p:extLst>
          </p:nvPr>
        </p:nvGraphicFramePr>
        <p:xfrm>
          <a:off x="-95624" y="1357477"/>
          <a:ext cx="6953624" cy="42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8670">
                  <a:extLst>
                    <a:ext uri="{9D8B030D-6E8A-4147-A177-3AD203B41FA5}">
                      <a16:colId xmlns:a16="http://schemas.microsoft.com/office/drawing/2014/main" val="4159118217"/>
                    </a:ext>
                  </a:extLst>
                </a:gridCol>
                <a:gridCol w="5394954">
                  <a:extLst>
                    <a:ext uri="{9D8B030D-6E8A-4147-A177-3AD203B41FA5}">
                      <a16:colId xmlns:a16="http://schemas.microsoft.com/office/drawing/2014/main" val="1429681991"/>
                    </a:ext>
                  </a:extLst>
                </a:gridCol>
              </a:tblGrid>
              <a:tr h="1106096"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U" sz="1800" b="1" spc="-5" dirty="0">
                          <a:solidFill>
                            <a:srgbClr val="EBC368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14:00</a:t>
                      </a:r>
                      <a:endParaRPr lang="en-MU" sz="18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46800" marR="45056" marT="22528" marB="2252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5262" marR="0" lvl="1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i="0" spc="-5" dirty="0">
                          <a:solidFill>
                            <a:srgbClr val="231F20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Glass bottom boat (booking at the Info desk 24 hrs before and meeting point at the Social House at 13h50.)</a:t>
                      </a:r>
                    </a:p>
                    <a:p>
                      <a:pPr marL="225262" marR="0" lvl="1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i="0" spc="-5" dirty="0">
                          <a:solidFill>
                            <a:srgbClr val="231F20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Bateau a fond de </a:t>
                      </a:r>
                      <a:r>
                        <a:rPr lang="en-GB" sz="1400" b="1" i="0" spc="-5" dirty="0" err="1">
                          <a:solidFill>
                            <a:srgbClr val="231F20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verre</a:t>
                      </a:r>
                      <a:r>
                        <a:rPr lang="en-GB" sz="1400" b="1" i="0" spc="-5" dirty="0">
                          <a:solidFill>
                            <a:srgbClr val="231F20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(reservation a info desk 24 </a:t>
                      </a:r>
                      <a:r>
                        <a:rPr lang="en-GB" sz="1400" b="1" i="0" spc="-5" dirty="0" err="1">
                          <a:solidFill>
                            <a:srgbClr val="231F20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heures</a:t>
                      </a:r>
                      <a:r>
                        <a:rPr lang="en-GB" sz="1400" b="1" i="0" spc="-5" dirty="0">
                          <a:solidFill>
                            <a:srgbClr val="231F20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</a:t>
                      </a:r>
                      <a:r>
                        <a:rPr lang="en-GB" sz="1400" b="1" i="0" spc="-5" dirty="0" err="1">
                          <a:solidFill>
                            <a:srgbClr val="231F20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en</a:t>
                      </a:r>
                      <a:r>
                        <a:rPr lang="en-GB" sz="1400" b="1" i="0" spc="-5" dirty="0">
                          <a:solidFill>
                            <a:srgbClr val="231F20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</a:t>
                      </a:r>
                      <a:r>
                        <a:rPr lang="en-GB" sz="1400" b="1" i="0" spc="-5" dirty="0" err="1">
                          <a:solidFill>
                            <a:srgbClr val="231F20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avance</a:t>
                      </a:r>
                      <a:r>
                        <a:rPr lang="en-GB" sz="1400" b="1" i="0" spc="-5" dirty="0">
                          <a:solidFill>
                            <a:srgbClr val="231F20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 + </a:t>
                      </a:r>
                      <a:r>
                        <a:rPr lang="en-GB" sz="1400" b="1" i="0" spc="-5" dirty="0" err="1">
                          <a:solidFill>
                            <a:srgbClr val="231F20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rendez-vous</a:t>
                      </a:r>
                      <a:r>
                        <a:rPr lang="en-GB" sz="1400" b="1" i="0" spc="-5" dirty="0">
                          <a:solidFill>
                            <a:srgbClr val="231F20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au Social House a 13h50)</a:t>
                      </a:r>
                    </a:p>
                    <a:p>
                      <a:pPr marL="225262" marR="0" lvl="1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1" i="0" spc="-5" dirty="0">
                        <a:solidFill>
                          <a:srgbClr val="231F20"/>
                        </a:solidFill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46800" marR="45056" marT="22528" marB="2252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05752231"/>
                  </a:ext>
                </a:extLst>
              </a:tr>
              <a:tr h="1106096"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U" sz="1800" b="1" spc="-5" dirty="0">
                          <a:solidFill>
                            <a:srgbClr val="EBC368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14:30</a:t>
                      </a:r>
                      <a:endParaRPr lang="en-MU" sz="18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46800" marR="45056" marT="22528" marB="2252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5262" marR="0" lvl="1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i="0" spc="-5" dirty="0">
                          <a:solidFill>
                            <a:srgbClr val="231F20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Snorkelling boat trip (booking at the Info desk and meeting point at the Social House at 14hrs20.)</a:t>
                      </a:r>
                    </a:p>
                    <a:p>
                      <a:pPr marL="225262" marR="0" lvl="1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i="0" spc="-5" dirty="0" err="1">
                          <a:solidFill>
                            <a:srgbClr val="231F20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Sorti</a:t>
                      </a:r>
                      <a:r>
                        <a:rPr lang="en-GB" sz="1400" b="1" i="0" spc="-5" dirty="0">
                          <a:solidFill>
                            <a:srgbClr val="231F20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</a:t>
                      </a:r>
                      <a:r>
                        <a:rPr lang="en-GB" sz="1400" b="1" i="0" spc="-5" dirty="0" err="1">
                          <a:solidFill>
                            <a:srgbClr val="231F20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en</a:t>
                      </a:r>
                      <a:r>
                        <a:rPr lang="en-GB" sz="1400" b="1" i="0" spc="-5" dirty="0">
                          <a:solidFill>
                            <a:srgbClr val="231F20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bateau et </a:t>
                      </a:r>
                      <a:r>
                        <a:rPr lang="en-GB" sz="1400" b="1" i="0" spc="-5" dirty="0" err="1">
                          <a:solidFill>
                            <a:srgbClr val="231F20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Plongée</a:t>
                      </a:r>
                      <a:r>
                        <a:rPr lang="en-GB" sz="1400" b="1" i="0" spc="-5" dirty="0">
                          <a:solidFill>
                            <a:srgbClr val="231F20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(reservation a info desk 24 </a:t>
                      </a:r>
                      <a:r>
                        <a:rPr lang="en-GB" sz="1400" b="1" i="0" spc="-5" dirty="0" err="1">
                          <a:solidFill>
                            <a:srgbClr val="231F20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heures</a:t>
                      </a:r>
                      <a:r>
                        <a:rPr lang="en-GB" sz="1400" b="1" i="0" spc="-5" dirty="0">
                          <a:solidFill>
                            <a:srgbClr val="231F20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</a:t>
                      </a:r>
                      <a:r>
                        <a:rPr lang="en-GB" sz="1400" b="1" i="0" spc="-5" dirty="0" err="1">
                          <a:solidFill>
                            <a:srgbClr val="231F20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en</a:t>
                      </a:r>
                      <a:r>
                        <a:rPr lang="en-GB" sz="1400" b="1" i="0" spc="-5" dirty="0">
                          <a:solidFill>
                            <a:srgbClr val="231F20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</a:t>
                      </a:r>
                      <a:r>
                        <a:rPr lang="en-GB" sz="1400" b="1" i="0" spc="-5" dirty="0" err="1">
                          <a:solidFill>
                            <a:srgbClr val="231F20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avance</a:t>
                      </a:r>
                      <a:r>
                        <a:rPr lang="en-GB" sz="1400" b="1" i="0" spc="-5" dirty="0">
                          <a:solidFill>
                            <a:srgbClr val="231F20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+ </a:t>
                      </a:r>
                      <a:r>
                        <a:rPr lang="en-GB" sz="1400" b="1" i="0" spc="-5" dirty="0" err="1">
                          <a:solidFill>
                            <a:srgbClr val="231F20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rendez-vous</a:t>
                      </a:r>
                      <a:r>
                        <a:rPr lang="en-GB" sz="1400" b="1" i="0" spc="-5" dirty="0">
                          <a:solidFill>
                            <a:srgbClr val="231F20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au Social House a 14h20)</a:t>
                      </a:r>
                    </a:p>
                    <a:p>
                      <a:pPr marL="225262" marR="0" lvl="1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1" i="0" spc="-5" dirty="0">
                        <a:solidFill>
                          <a:srgbClr val="231F20"/>
                        </a:solidFill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46800" marR="45056" marT="22528" marB="2252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48787969"/>
                  </a:ext>
                </a:extLst>
              </a:tr>
              <a:tr h="893841"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U" sz="1800" b="1" spc="-5" dirty="0">
                          <a:solidFill>
                            <a:srgbClr val="EBC368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</a:t>
                      </a:r>
                      <a:r>
                        <a:rPr lang="en-GB" sz="1800" b="1" spc="-5" dirty="0">
                          <a:solidFill>
                            <a:srgbClr val="EBC368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5</a:t>
                      </a:r>
                      <a:r>
                        <a:rPr lang="en-MU" sz="1800" b="1" spc="-5" dirty="0">
                          <a:solidFill>
                            <a:srgbClr val="EBC368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:</a:t>
                      </a:r>
                      <a:r>
                        <a:rPr lang="en-GB" sz="1800" b="1" spc="-5" dirty="0">
                          <a:solidFill>
                            <a:srgbClr val="EBC368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15</a:t>
                      </a:r>
                      <a:endParaRPr lang="en-MU" sz="18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46800" marR="45056" marT="22528" marB="2252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5262" marR="0" lvl="1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1" i="0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  <a:p>
                      <a:pPr marL="225262" marR="0" lvl="1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i="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Water Polo  at The Social House Pool</a:t>
                      </a:r>
                    </a:p>
                    <a:p>
                      <a:pPr marL="225262" marR="0" lvl="1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i="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Water Polo dans la piscine The Social House</a:t>
                      </a:r>
                    </a:p>
                    <a:p>
                      <a:pPr marL="225262" marR="0" lvl="1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1" i="0" spc="-5" dirty="0">
                        <a:solidFill>
                          <a:srgbClr val="231F20"/>
                        </a:solidFill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46800" marR="45056" marT="22528" marB="2252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96880581"/>
                  </a:ext>
                </a:extLst>
              </a:tr>
              <a:tr h="681586"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spc="-5" dirty="0">
                          <a:solidFill>
                            <a:srgbClr val="EBC368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16:00</a:t>
                      </a:r>
                      <a:endParaRPr lang="en-MU" sz="1800" b="1" spc="-5" dirty="0">
                        <a:solidFill>
                          <a:srgbClr val="EBC368"/>
                        </a:solidFill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46800" marR="45056" marT="22528" marB="2252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5262" marR="0" lvl="1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i="0" spc="-5" dirty="0">
                          <a:solidFill>
                            <a:srgbClr val="231F20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Bingo at The Social House</a:t>
                      </a:r>
                    </a:p>
                    <a:p>
                      <a:pPr marL="225262" marR="0" lvl="1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i="0" spc="-5" dirty="0">
                          <a:solidFill>
                            <a:srgbClr val="231F20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Bingo au bar The Social House</a:t>
                      </a:r>
                    </a:p>
                    <a:p>
                      <a:pPr marL="225262" marR="0" lvl="1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1" i="0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46800" marR="45056" marT="22528" marB="2252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56643301"/>
                  </a:ext>
                </a:extLst>
              </a:tr>
              <a:tr h="469332"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U" sz="1800" b="1" spc="-5" dirty="0">
                          <a:solidFill>
                            <a:srgbClr val="EBC368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</a:t>
                      </a:r>
                      <a:r>
                        <a:rPr lang="en-GB" sz="1800" b="1" spc="-5" dirty="0">
                          <a:solidFill>
                            <a:srgbClr val="EBC368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7</a:t>
                      </a:r>
                      <a:r>
                        <a:rPr lang="en-MU" sz="1800" b="1" spc="-5" dirty="0">
                          <a:solidFill>
                            <a:srgbClr val="EBC368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:</a:t>
                      </a:r>
                      <a:r>
                        <a:rPr lang="en-GB" sz="1800" b="1" spc="-5" dirty="0">
                          <a:solidFill>
                            <a:srgbClr val="EBC368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00</a:t>
                      </a:r>
                      <a:endParaRPr lang="en-MU" sz="18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46800" marR="45056" marT="22528" marB="2252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5262" marR="0" lvl="1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i="0" spc="-5" dirty="0">
                          <a:solidFill>
                            <a:srgbClr val="231F20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Beach Soccer Tournament(meeting point on the beach)</a:t>
                      </a:r>
                    </a:p>
                    <a:p>
                      <a:pPr marL="225262" marR="0" lvl="1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i="0" spc="-5" dirty="0" err="1">
                          <a:solidFill>
                            <a:srgbClr val="231F20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Tournoi</a:t>
                      </a:r>
                      <a:r>
                        <a:rPr lang="en-GB" sz="1400" b="1" i="0" spc="-5" dirty="0">
                          <a:solidFill>
                            <a:srgbClr val="231F20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de foot sur la </a:t>
                      </a:r>
                      <a:r>
                        <a:rPr lang="en-GB" sz="1400" b="1" i="0" spc="-5" dirty="0" err="1">
                          <a:solidFill>
                            <a:srgbClr val="231F20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plage</a:t>
                      </a:r>
                      <a:r>
                        <a:rPr lang="en-GB" sz="1400" b="1" i="0" spc="-5" dirty="0">
                          <a:solidFill>
                            <a:srgbClr val="231F20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(</a:t>
                      </a:r>
                      <a:r>
                        <a:rPr lang="en-GB" sz="1400" b="1" i="0" spc="-5" dirty="0" err="1">
                          <a:solidFill>
                            <a:srgbClr val="231F20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rendez-vous</a:t>
                      </a:r>
                      <a:r>
                        <a:rPr lang="en-GB" sz="1400" b="1" i="0" spc="-5" dirty="0">
                          <a:solidFill>
                            <a:srgbClr val="231F20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sur la </a:t>
                      </a:r>
                      <a:r>
                        <a:rPr lang="en-GB" sz="1400" b="1" i="0" spc="-5" dirty="0" err="1">
                          <a:solidFill>
                            <a:srgbClr val="231F20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plage</a:t>
                      </a:r>
                      <a:r>
                        <a:rPr lang="en-GB" sz="1400" b="1" i="0" spc="-5" dirty="0">
                          <a:solidFill>
                            <a:srgbClr val="231F20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)</a:t>
                      </a:r>
                      <a:endParaRPr lang="en-GB" sz="1400" b="1" i="0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46800" marR="45056" marT="22528" marB="2252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69547191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6410DF56-70A4-694B-BE57-FD7C8D0D2A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400" y="0"/>
            <a:ext cx="1158240" cy="1326101"/>
          </a:xfrm>
          <a:prstGeom prst="rect">
            <a:avLst/>
          </a:prstGeom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B2BD4BD-7B1D-C210-01EB-C077DE22FA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4959967"/>
              </p:ext>
            </p:extLst>
          </p:nvPr>
        </p:nvGraphicFramePr>
        <p:xfrm>
          <a:off x="22412" y="8119125"/>
          <a:ext cx="5699760" cy="6447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9299">
                  <a:extLst>
                    <a:ext uri="{9D8B030D-6E8A-4147-A177-3AD203B41FA5}">
                      <a16:colId xmlns:a16="http://schemas.microsoft.com/office/drawing/2014/main" val="2824377837"/>
                    </a:ext>
                  </a:extLst>
                </a:gridCol>
                <a:gridCol w="4460461">
                  <a:extLst>
                    <a:ext uri="{9D8B030D-6E8A-4147-A177-3AD203B41FA5}">
                      <a16:colId xmlns:a16="http://schemas.microsoft.com/office/drawing/2014/main" val="4273763966"/>
                    </a:ext>
                  </a:extLst>
                </a:gridCol>
              </a:tblGrid>
              <a:tr h="644727"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U" sz="1800" b="1" spc="-5" dirty="0">
                          <a:solidFill>
                            <a:srgbClr val="EBC368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22:</a:t>
                      </a:r>
                      <a:r>
                        <a:rPr lang="en-US" sz="1800" b="1" spc="-5" dirty="0">
                          <a:solidFill>
                            <a:srgbClr val="EBC368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00</a:t>
                      </a:r>
                      <a:endParaRPr lang="en-MU" sz="18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46800" marR="45056" marT="22528" marB="2252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5262" marR="0" lvl="1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i="0" spc="-5" dirty="0">
                          <a:solidFill>
                            <a:srgbClr val="231F20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Dance with </a:t>
                      </a:r>
                      <a:r>
                        <a:rPr lang="en-GB" sz="1400" b="1" i="0" spc="-5" dirty="0" err="1">
                          <a:solidFill>
                            <a:srgbClr val="231F20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Dj</a:t>
                      </a:r>
                      <a:r>
                        <a:rPr lang="en-GB" sz="1400" b="1" i="0" spc="-5" dirty="0">
                          <a:solidFill>
                            <a:srgbClr val="231F20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 31 bar</a:t>
                      </a:r>
                    </a:p>
                    <a:p>
                      <a:pPr marL="225262" marR="0" lvl="1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i="0" spc="-5" dirty="0" err="1">
                          <a:solidFill>
                            <a:srgbClr val="231F20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Danser</a:t>
                      </a:r>
                      <a:r>
                        <a:rPr lang="en-GB" sz="1400" b="1" i="0" spc="-5" dirty="0">
                          <a:solidFill>
                            <a:srgbClr val="231F20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avec le DJ  au bar 31</a:t>
                      </a:r>
                      <a:endParaRPr lang="en-GB" sz="1400" b="1" i="0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46800" marR="45056" marT="22528" marB="2252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8720292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01D67147-A740-3E1C-1776-1AA32DBE34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7615698"/>
              </p:ext>
            </p:extLst>
          </p:nvPr>
        </p:nvGraphicFramePr>
        <p:xfrm>
          <a:off x="-11953" y="7180881"/>
          <a:ext cx="5699760" cy="7501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9299">
                  <a:extLst>
                    <a:ext uri="{9D8B030D-6E8A-4147-A177-3AD203B41FA5}">
                      <a16:colId xmlns:a16="http://schemas.microsoft.com/office/drawing/2014/main" val="744054490"/>
                    </a:ext>
                  </a:extLst>
                </a:gridCol>
                <a:gridCol w="4460461">
                  <a:extLst>
                    <a:ext uri="{9D8B030D-6E8A-4147-A177-3AD203B41FA5}">
                      <a16:colId xmlns:a16="http://schemas.microsoft.com/office/drawing/2014/main" val="3001197428"/>
                    </a:ext>
                  </a:extLst>
                </a:gridCol>
              </a:tblGrid>
              <a:tr h="750182"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U" sz="1800" b="1" spc="-5" dirty="0">
                          <a:solidFill>
                            <a:srgbClr val="EBC368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2</a:t>
                      </a:r>
                      <a:r>
                        <a:rPr lang="en-GB" sz="1800" b="1" spc="-5" dirty="0">
                          <a:solidFill>
                            <a:srgbClr val="EBC368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</a:t>
                      </a:r>
                      <a:r>
                        <a:rPr lang="en-MU" sz="1800" b="1" spc="-5" dirty="0">
                          <a:solidFill>
                            <a:srgbClr val="EBC368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:</a:t>
                      </a:r>
                      <a:r>
                        <a:rPr lang="en-GB" sz="1800" b="1" spc="-5" dirty="0">
                          <a:solidFill>
                            <a:srgbClr val="EBC368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30</a:t>
                      </a:r>
                      <a:endParaRPr lang="en-MU" sz="18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46800" marR="45056" marT="22528" marB="2252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5262" marR="0" lvl="1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i="0" spc="-5" dirty="0" err="1">
                          <a:solidFill>
                            <a:srgbClr val="231F20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Africain</a:t>
                      </a:r>
                      <a:r>
                        <a:rPr lang="en-GB" sz="1400" b="1" i="0" spc="-5" dirty="0">
                          <a:solidFill>
                            <a:srgbClr val="231F20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show at Papaya pool</a:t>
                      </a:r>
                    </a:p>
                    <a:p>
                      <a:pPr marL="225262" marR="0" lvl="1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i="0" spc="-5" dirty="0">
                          <a:solidFill>
                            <a:srgbClr val="231F20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Spectacle </a:t>
                      </a:r>
                      <a:r>
                        <a:rPr lang="en-GB" sz="1400" b="1" i="0" spc="-5" dirty="0" err="1">
                          <a:solidFill>
                            <a:srgbClr val="231F20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autour</a:t>
                      </a:r>
                      <a:r>
                        <a:rPr lang="en-GB" sz="1400" b="1" i="0" spc="-5" dirty="0">
                          <a:solidFill>
                            <a:srgbClr val="231F20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de la piscine  Papaya</a:t>
                      </a:r>
                      <a:endParaRPr lang="en-GB" sz="1400" b="1" i="0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46800" marR="45056" marT="22528" marB="2252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9712927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DBFD016E-A85E-C1FA-AE2E-45FB620540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1713099"/>
              </p:ext>
            </p:extLst>
          </p:nvPr>
        </p:nvGraphicFramePr>
        <p:xfrm>
          <a:off x="0" y="6502770"/>
          <a:ext cx="5699760" cy="7501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9299">
                  <a:extLst>
                    <a:ext uri="{9D8B030D-6E8A-4147-A177-3AD203B41FA5}">
                      <a16:colId xmlns:a16="http://schemas.microsoft.com/office/drawing/2014/main" val="744054490"/>
                    </a:ext>
                  </a:extLst>
                </a:gridCol>
                <a:gridCol w="4460461">
                  <a:extLst>
                    <a:ext uri="{9D8B030D-6E8A-4147-A177-3AD203B41FA5}">
                      <a16:colId xmlns:a16="http://schemas.microsoft.com/office/drawing/2014/main" val="3001197428"/>
                    </a:ext>
                  </a:extLst>
                </a:gridCol>
              </a:tblGrid>
              <a:tr h="750182"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spc="-5" dirty="0">
                          <a:solidFill>
                            <a:srgbClr val="EBC368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20:00</a:t>
                      </a:r>
                      <a:endParaRPr lang="en-MU" sz="18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46800" marR="45056" marT="22528" marB="2252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5262" marR="0" lvl="1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i="0" spc="-5" dirty="0">
                          <a:solidFill>
                            <a:srgbClr val="231F20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Trio live music  at Papaya bar</a:t>
                      </a:r>
                    </a:p>
                    <a:p>
                      <a:pPr marL="225262" marR="0" lvl="1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i="0" spc="-5" dirty="0">
                          <a:solidFill>
                            <a:srgbClr val="231F20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Trio musique live au bar Papaya</a:t>
                      </a:r>
                      <a:endParaRPr lang="en-GB" sz="1400" b="1" i="0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46800" marR="45056" marT="22528" marB="2252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9712927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390C4DA0-8A16-4792-DB7C-D77062BD2E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4196019"/>
              </p:ext>
            </p:extLst>
          </p:nvPr>
        </p:nvGraphicFramePr>
        <p:xfrm>
          <a:off x="0" y="5811212"/>
          <a:ext cx="5699760" cy="7501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9299">
                  <a:extLst>
                    <a:ext uri="{9D8B030D-6E8A-4147-A177-3AD203B41FA5}">
                      <a16:colId xmlns:a16="http://schemas.microsoft.com/office/drawing/2014/main" val="110447600"/>
                    </a:ext>
                  </a:extLst>
                </a:gridCol>
                <a:gridCol w="4460461">
                  <a:extLst>
                    <a:ext uri="{9D8B030D-6E8A-4147-A177-3AD203B41FA5}">
                      <a16:colId xmlns:a16="http://schemas.microsoft.com/office/drawing/2014/main" val="219091386"/>
                    </a:ext>
                  </a:extLst>
                </a:gridCol>
              </a:tblGrid>
              <a:tr h="750182"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spc="-5" dirty="0">
                          <a:solidFill>
                            <a:srgbClr val="EBC368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20:00 </a:t>
                      </a:r>
                      <a:endParaRPr lang="en-MU" sz="18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46800" marR="45056" marT="22528" marB="2252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5262" marR="0" lvl="1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i="0" spc="-5" dirty="0">
                          <a:solidFill>
                            <a:srgbClr val="231F20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Chill out music around the pool  at The Social House</a:t>
                      </a:r>
                    </a:p>
                    <a:p>
                      <a:pPr marL="225262" marR="0" lvl="1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i="0" spc="-5" dirty="0">
                          <a:solidFill>
                            <a:srgbClr val="231F20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Chill musique </a:t>
                      </a:r>
                      <a:r>
                        <a:rPr lang="en-GB" sz="1400" b="1" i="0" spc="-5" dirty="0" err="1">
                          <a:solidFill>
                            <a:srgbClr val="231F20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autour</a:t>
                      </a:r>
                      <a:r>
                        <a:rPr lang="en-GB" sz="1400" b="1" i="0" spc="-5" dirty="0">
                          <a:solidFill>
                            <a:srgbClr val="231F20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de la piscine  The Social House</a:t>
                      </a:r>
                      <a:endParaRPr lang="en-GB" sz="1400" b="1" i="0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46800" marR="45056" marT="22528" marB="2252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380437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75696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1000" y="542738"/>
            <a:ext cx="6858000" cy="559231"/>
          </a:xfrm>
          <a:prstGeom prst="rect">
            <a:avLst/>
          </a:prstGeom>
        </p:spPr>
        <p:txBody>
          <a:bodyPr vert="horz" wrap="square" lIns="0" tIns="5945" rIns="0" bIns="0" rtlCol="0">
            <a:spAutoFit/>
          </a:bodyPr>
          <a:lstStyle/>
          <a:p>
            <a:pPr marL="6257" algn="ctr">
              <a:lnSpc>
                <a:spcPts val="4875"/>
              </a:lnSpc>
              <a:spcBef>
                <a:spcPts val="47"/>
              </a:spcBef>
            </a:pPr>
            <a:r>
              <a:rPr lang="en-GB" sz="3000" spc="-2" dirty="0"/>
              <a:t>SUNDAY / DIMANCHE</a:t>
            </a:r>
            <a:endParaRPr lang="en-GB" sz="3000" spc="-39" dirty="0"/>
          </a:p>
        </p:txBody>
      </p:sp>
      <p:graphicFrame>
        <p:nvGraphicFramePr>
          <p:cNvPr id="16" name="Table 16">
            <a:extLst>
              <a:ext uri="{FF2B5EF4-FFF2-40B4-BE49-F238E27FC236}">
                <a16:creationId xmlns:a16="http://schemas.microsoft.com/office/drawing/2014/main" id="{98F5893C-8E47-A441-BCE6-280BD3DB2B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5638277"/>
              </p:ext>
            </p:extLst>
          </p:nvPr>
        </p:nvGraphicFramePr>
        <p:xfrm>
          <a:off x="-22412" y="1752600"/>
          <a:ext cx="6248400" cy="68085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8590">
                  <a:extLst>
                    <a:ext uri="{9D8B030D-6E8A-4147-A177-3AD203B41FA5}">
                      <a16:colId xmlns:a16="http://schemas.microsoft.com/office/drawing/2014/main" val="4159118217"/>
                    </a:ext>
                  </a:extLst>
                </a:gridCol>
                <a:gridCol w="4889810">
                  <a:extLst>
                    <a:ext uri="{9D8B030D-6E8A-4147-A177-3AD203B41FA5}">
                      <a16:colId xmlns:a16="http://schemas.microsoft.com/office/drawing/2014/main" val="1429681991"/>
                    </a:ext>
                  </a:extLst>
                </a:gridCol>
              </a:tblGrid>
              <a:tr h="939502"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spc="-5" dirty="0">
                          <a:solidFill>
                            <a:srgbClr val="EBC368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14</a:t>
                      </a:r>
                      <a:r>
                        <a:rPr lang="en-MU" sz="1800" b="1" spc="-5" dirty="0">
                          <a:solidFill>
                            <a:srgbClr val="EBC368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:00</a:t>
                      </a:r>
                      <a:endParaRPr lang="en-MU" sz="18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46800" marR="45056" marT="22528" marB="2252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5262" marR="0" lvl="1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i="0" spc="-5" dirty="0">
                          <a:solidFill>
                            <a:srgbClr val="231F20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Glass bottom boat (booking at the Info desk 24 hrs before and meeting point at The Social House at 13h50.)</a:t>
                      </a:r>
                    </a:p>
                    <a:p>
                      <a:pPr marL="225262" marR="0" lvl="1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i="0" spc="-5" dirty="0">
                          <a:solidFill>
                            <a:srgbClr val="231F20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Bateau a fond de </a:t>
                      </a:r>
                      <a:r>
                        <a:rPr lang="en-GB" sz="1400" b="1" i="0" spc="-5" dirty="0" err="1">
                          <a:solidFill>
                            <a:srgbClr val="231F20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verre</a:t>
                      </a:r>
                      <a:r>
                        <a:rPr lang="en-GB" sz="1400" b="1" i="0" spc="-5" dirty="0">
                          <a:solidFill>
                            <a:srgbClr val="231F20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(reservation a info desk 24 </a:t>
                      </a:r>
                      <a:r>
                        <a:rPr lang="en-GB" sz="1400" b="1" i="0" spc="-5" dirty="0" err="1">
                          <a:solidFill>
                            <a:srgbClr val="231F20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heures</a:t>
                      </a:r>
                      <a:r>
                        <a:rPr lang="en-GB" sz="1400" b="1" i="0" spc="-5" dirty="0">
                          <a:solidFill>
                            <a:srgbClr val="231F20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</a:t>
                      </a:r>
                      <a:r>
                        <a:rPr lang="en-GB" sz="1400" b="1" i="0" spc="-5" dirty="0" err="1">
                          <a:solidFill>
                            <a:srgbClr val="231F20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en</a:t>
                      </a:r>
                      <a:r>
                        <a:rPr lang="en-GB" sz="1400" b="1" i="0" spc="-5" dirty="0">
                          <a:solidFill>
                            <a:srgbClr val="231F20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</a:t>
                      </a:r>
                      <a:r>
                        <a:rPr lang="en-GB" sz="1400" b="1" i="0" spc="-5" dirty="0" err="1">
                          <a:solidFill>
                            <a:srgbClr val="231F20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avance</a:t>
                      </a:r>
                      <a:r>
                        <a:rPr lang="en-GB" sz="1400" b="1" i="0" spc="-5" dirty="0">
                          <a:solidFill>
                            <a:srgbClr val="231F20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+ </a:t>
                      </a:r>
                      <a:r>
                        <a:rPr lang="en-GB" sz="1400" b="1" i="0" spc="-5" dirty="0" err="1">
                          <a:solidFill>
                            <a:srgbClr val="231F20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rendez-vous</a:t>
                      </a:r>
                      <a:r>
                        <a:rPr lang="en-GB" sz="1400" b="1" i="0" spc="-5" dirty="0">
                          <a:solidFill>
                            <a:srgbClr val="231F20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au The Social House a 13h50)</a:t>
                      </a:r>
                    </a:p>
                  </a:txBody>
                  <a:tcPr marL="46800" marR="45056" marT="22528" marB="2252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05752231"/>
                  </a:ext>
                </a:extLst>
              </a:tr>
              <a:tr h="784419"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U" sz="1800" b="1" spc="-5" dirty="0">
                          <a:solidFill>
                            <a:srgbClr val="EBC368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</a:t>
                      </a:r>
                      <a:r>
                        <a:rPr lang="en-GB" sz="1800" b="1" spc="-5" dirty="0">
                          <a:solidFill>
                            <a:srgbClr val="EBC368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4</a:t>
                      </a:r>
                      <a:r>
                        <a:rPr lang="en-MU" sz="1800" b="1" spc="-5" dirty="0">
                          <a:solidFill>
                            <a:srgbClr val="EBC368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:</a:t>
                      </a:r>
                      <a:r>
                        <a:rPr lang="en-GB" sz="1800" b="1" spc="-5" dirty="0">
                          <a:solidFill>
                            <a:srgbClr val="EBC368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3</a:t>
                      </a:r>
                      <a:r>
                        <a:rPr lang="en-MU" sz="1800" b="1" spc="-5" dirty="0">
                          <a:solidFill>
                            <a:srgbClr val="EBC368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0</a:t>
                      </a:r>
                      <a:endParaRPr lang="en-MU" sz="18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46800" marR="45056" marT="22528" marB="2252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5262" marR="0" lvl="1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1" i="0" spc="-5" dirty="0">
                        <a:solidFill>
                          <a:srgbClr val="231F20"/>
                        </a:solidFill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  <a:p>
                      <a:pPr marL="225262" marR="0" lvl="1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br>
                        <a:rPr lang="en-GB" sz="1400" b="1" i="0" spc="-5" dirty="0">
                          <a:solidFill>
                            <a:srgbClr val="231F20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</a:br>
                      <a:r>
                        <a:rPr lang="en-GB" sz="1400" b="1" i="0" spc="-5" dirty="0">
                          <a:solidFill>
                            <a:srgbClr val="231F20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Snorkelling boat trip (booking at the Info desk and meeting point at the Social House at 14hrs20.)</a:t>
                      </a:r>
                    </a:p>
                    <a:p>
                      <a:pPr marL="225262" marR="0" lvl="1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i="0" spc="-5" dirty="0" err="1">
                          <a:solidFill>
                            <a:srgbClr val="231F20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Sorti</a:t>
                      </a:r>
                      <a:r>
                        <a:rPr lang="en-GB" sz="1400" b="1" i="0" spc="-5" dirty="0">
                          <a:solidFill>
                            <a:srgbClr val="231F20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</a:t>
                      </a:r>
                      <a:r>
                        <a:rPr lang="en-GB" sz="1400" b="1" i="0" spc="-5" dirty="0" err="1">
                          <a:solidFill>
                            <a:srgbClr val="231F20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en</a:t>
                      </a:r>
                      <a:r>
                        <a:rPr lang="en-GB" sz="1400" b="1" i="0" spc="-5" dirty="0">
                          <a:solidFill>
                            <a:srgbClr val="231F20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bateau et </a:t>
                      </a:r>
                      <a:r>
                        <a:rPr lang="en-GB" sz="1400" b="1" i="0" spc="-5" dirty="0" err="1">
                          <a:solidFill>
                            <a:srgbClr val="231F20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Plongée</a:t>
                      </a:r>
                      <a:r>
                        <a:rPr lang="en-GB" sz="1400" b="1" i="0" spc="-5" dirty="0">
                          <a:solidFill>
                            <a:srgbClr val="231F20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(reservation a info desk 24 </a:t>
                      </a:r>
                      <a:r>
                        <a:rPr lang="en-GB" sz="1400" b="1" i="0" spc="-5" dirty="0" err="1">
                          <a:solidFill>
                            <a:srgbClr val="231F20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heures</a:t>
                      </a:r>
                      <a:r>
                        <a:rPr lang="en-GB" sz="1400" b="1" i="0" spc="-5" dirty="0">
                          <a:solidFill>
                            <a:srgbClr val="231F20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</a:t>
                      </a:r>
                      <a:r>
                        <a:rPr lang="en-GB" sz="1400" b="1" i="0" spc="-5" dirty="0" err="1">
                          <a:solidFill>
                            <a:srgbClr val="231F20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en</a:t>
                      </a:r>
                      <a:r>
                        <a:rPr lang="en-GB" sz="1400" b="1" i="0" spc="-5" dirty="0">
                          <a:solidFill>
                            <a:srgbClr val="231F20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</a:t>
                      </a:r>
                      <a:r>
                        <a:rPr lang="en-GB" sz="1400" b="1" i="0" spc="-5" dirty="0" err="1">
                          <a:solidFill>
                            <a:srgbClr val="231F20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avance</a:t>
                      </a:r>
                      <a:r>
                        <a:rPr lang="en-GB" sz="1400" b="1" i="0" spc="-5" dirty="0">
                          <a:solidFill>
                            <a:srgbClr val="231F20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 + </a:t>
                      </a:r>
                      <a:r>
                        <a:rPr lang="en-GB" sz="1400" b="1" i="0" spc="-5" dirty="0" err="1">
                          <a:solidFill>
                            <a:srgbClr val="231F20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rendez-vous</a:t>
                      </a:r>
                      <a:r>
                        <a:rPr lang="en-GB" sz="1400" b="1" i="0" spc="-5" dirty="0">
                          <a:solidFill>
                            <a:srgbClr val="231F20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au Social House a 14h20)</a:t>
                      </a:r>
                    </a:p>
                    <a:p>
                      <a:pPr marL="225262" marR="0" lvl="1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1" i="0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46800" marR="45056" marT="22528" marB="2252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48787969"/>
                  </a:ext>
                </a:extLst>
              </a:tr>
              <a:tr h="1385697"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U" sz="1800" b="1" spc="-5" dirty="0">
                          <a:solidFill>
                            <a:srgbClr val="EBC368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</a:t>
                      </a:r>
                      <a:r>
                        <a:rPr lang="en-GB" sz="1800" b="1" spc="-5" dirty="0">
                          <a:solidFill>
                            <a:srgbClr val="EBC368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5</a:t>
                      </a:r>
                      <a:r>
                        <a:rPr lang="en-MU" sz="1800" b="1" spc="-5" dirty="0">
                          <a:solidFill>
                            <a:srgbClr val="EBC368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:</a:t>
                      </a:r>
                      <a:r>
                        <a:rPr lang="en-GB" sz="1800" b="1" spc="-5" dirty="0">
                          <a:solidFill>
                            <a:srgbClr val="EBC368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15</a:t>
                      </a:r>
                      <a:endParaRPr lang="en-MU" sz="18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46800" marR="45056" marT="22528" marB="2252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5262" marR="0" lvl="1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1" i="0" spc="-5" dirty="0">
                        <a:solidFill>
                          <a:srgbClr val="231F20"/>
                        </a:solidFill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  <a:p>
                      <a:pPr marL="225262" marR="0" lvl="1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i="0" spc="-5" dirty="0">
                          <a:solidFill>
                            <a:srgbClr val="231F20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Spike ball  on the beach (meeting point on the beach)</a:t>
                      </a:r>
                    </a:p>
                    <a:p>
                      <a:pPr marL="225262" marR="0" lvl="1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i="0" spc="-5" dirty="0">
                          <a:solidFill>
                            <a:srgbClr val="231F20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Spike ball  sur la plage (</a:t>
                      </a:r>
                      <a:r>
                        <a:rPr lang="en-GB" sz="1400" b="1" i="0" spc="-5" dirty="0" err="1">
                          <a:solidFill>
                            <a:srgbClr val="231F20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rendez</a:t>
                      </a:r>
                      <a:r>
                        <a:rPr lang="en-GB" sz="1400" b="1" i="0" spc="-5" dirty="0">
                          <a:solidFill>
                            <a:srgbClr val="231F20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- </a:t>
                      </a:r>
                      <a:r>
                        <a:rPr lang="en-GB" sz="1400" b="1" i="0" spc="-5" dirty="0" err="1">
                          <a:solidFill>
                            <a:srgbClr val="231F20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vous</a:t>
                      </a:r>
                      <a:r>
                        <a:rPr lang="en-GB" sz="1400" b="1" i="0" spc="-5" dirty="0">
                          <a:solidFill>
                            <a:srgbClr val="231F20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sur la plage)</a:t>
                      </a:r>
                    </a:p>
                    <a:p>
                      <a:pPr marL="225262" marR="0" lvl="1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1" i="0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46800" marR="45056" marT="22528" marB="2252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56643301"/>
                  </a:ext>
                </a:extLst>
              </a:tr>
              <a:tr h="1162600"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U" sz="1800" b="1" spc="-5" dirty="0">
                          <a:solidFill>
                            <a:srgbClr val="EBC368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</a:t>
                      </a:r>
                      <a:r>
                        <a:rPr lang="en-GB" sz="1800" b="1" spc="-5" dirty="0">
                          <a:solidFill>
                            <a:srgbClr val="EBC368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6</a:t>
                      </a:r>
                      <a:r>
                        <a:rPr lang="en-MU" sz="1800" b="1" spc="-5" dirty="0">
                          <a:solidFill>
                            <a:srgbClr val="EBC368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:</a:t>
                      </a:r>
                      <a:r>
                        <a:rPr lang="en-GB" sz="1800" b="1" spc="-5" dirty="0">
                          <a:solidFill>
                            <a:srgbClr val="EBC368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00</a:t>
                      </a:r>
                      <a:endParaRPr lang="en-MU" sz="18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46800" marR="45056" marT="22528" marB="2252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5262" marR="0" lvl="1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i="0" spc="-5" dirty="0">
                          <a:solidFill>
                            <a:srgbClr val="231F20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Guess the artists at The Social House bar</a:t>
                      </a:r>
                    </a:p>
                    <a:p>
                      <a:pPr marL="225262" marR="0" lvl="1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i="0" spc="-5" dirty="0">
                          <a:solidFill>
                            <a:srgbClr val="231F20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Qui  </a:t>
                      </a:r>
                      <a:r>
                        <a:rPr lang="en-GB" sz="1400" b="1" i="0" spc="-5" dirty="0" err="1">
                          <a:solidFill>
                            <a:srgbClr val="231F20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est</a:t>
                      </a:r>
                      <a:r>
                        <a:rPr lang="en-GB" sz="1400" b="1" i="0" spc="-5" dirty="0">
                          <a:solidFill>
                            <a:srgbClr val="231F20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 </a:t>
                      </a:r>
                      <a:r>
                        <a:rPr lang="en-GB" sz="1400" b="1" i="0" spc="-5" dirty="0" err="1">
                          <a:solidFill>
                            <a:srgbClr val="231F20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Lartiste</a:t>
                      </a:r>
                      <a:r>
                        <a:rPr lang="en-GB" sz="1400" b="1" i="0" spc="-5" dirty="0">
                          <a:solidFill>
                            <a:srgbClr val="231F20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 au bar the social house</a:t>
                      </a:r>
                      <a:endParaRPr lang="en-GB" sz="1400" b="1" i="0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46800" marR="45056" marT="22528" marB="2252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69547191"/>
                  </a:ext>
                </a:extLst>
              </a:tr>
              <a:tr h="784419"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U" sz="1800" b="1" spc="-5" dirty="0">
                          <a:solidFill>
                            <a:srgbClr val="EBC368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</a:t>
                      </a:r>
                      <a:r>
                        <a:rPr lang="en-GB" sz="1800" b="1" spc="-5" dirty="0">
                          <a:solidFill>
                            <a:srgbClr val="EBC368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7</a:t>
                      </a:r>
                      <a:r>
                        <a:rPr lang="en-MU" sz="1800" b="1" spc="-5" dirty="0">
                          <a:solidFill>
                            <a:srgbClr val="EBC368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:00</a:t>
                      </a:r>
                      <a:endParaRPr lang="en-MU" sz="18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46800" marR="45056" marT="22528" marB="2252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5262" marR="0" lvl="1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i="0" spc="-5" dirty="0">
                          <a:solidFill>
                            <a:srgbClr val="231F20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Local Rhum tasting  at The Social House bar </a:t>
                      </a:r>
                    </a:p>
                    <a:p>
                      <a:pPr marL="225262" marR="0" lvl="1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i="0" spc="-5" dirty="0">
                          <a:solidFill>
                            <a:srgbClr val="231F20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Degustation de Rhum  local  au bar The Social House </a:t>
                      </a:r>
                      <a:endParaRPr lang="en-GB" sz="1400" b="1" i="0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46800" marR="45056" marT="22528" marB="2252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7971914"/>
                  </a:ext>
                </a:extLst>
              </a:tr>
              <a:tr h="784419"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U" sz="1800" b="1" spc="-5" dirty="0">
                          <a:solidFill>
                            <a:srgbClr val="EBC368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2</a:t>
                      </a:r>
                      <a:r>
                        <a:rPr lang="en-GB" sz="1800" b="1" spc="-5" dirty="0">
                          <a:solidFill>
                            <a:srgbClr val="EBC368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0</a:t>
                      </a:r>
                      <a:r>
                        <a:rPr lang="en-MU" sz="1800" b="1" spc="-5" dirty="0">
                          <a:solidFill>
                            <a:srgbClr val="EBC368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:</a:t>
                      </a:r>
                      <a:r>
                        <a:rPr lang="en-GB" sz="1800" b="1" spc="-5" dirty="0">
                          <a:solidFill>
                            <a:srgbClr val="EBC368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3</a:t>
                      </a:r>
                      <a:r>
                        <a:rPr lang="en-MU" sz="1800" b="1" spc="-5" dirty="0">
                          <a:solidFill>
                            <a:srgbClr val="EBC368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0</a:t>
                      </a:r>
                      <a:endParaRPr lang="en-MU" sz="18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46800" marR="45056" marT="22528" marB="2252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5262" marR="0" lvl="1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i="0" spc="-5" dirty="0">
                          <a:solidFill>
                            <a:srgbClr val="231F20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Live music at Papaya bar </a:t>
                      </a:r>
                    </a:p>
                    <a:p>
                      <a:pPr marL="225262" marR="0" lvl="1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i="0" spc="-5" dirty="0">
                          <a:solidFill>
                            <a:srgbClr val="231F20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Live musique au bar Papaya </a:t>
                      </a:r>
                      <a:endParaRPr lang="en-GB" sz="1400" b="1" i="0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46800" marR="45056" marT="22528" marB="2252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29342978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24055575-7FD9-DC47-AD70-E85776FA67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60354"/>
            <a:ext cx="747059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7143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4076</TotalTime>
  <Words>1663</Words>
  <Application>Microsoft Office PowerPoint</Application>
  <PresentationFormat>A4 Paper (210x297 mm)</PresentationFormat>
  <Paragraphs>194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Calibri</vt:lpstr>
      <vt:lpstr>Lato</vt:lpstr>
      <vt:lpstr>Lato Light</vt:lpstr>
      <vt:lpstr>Office Theme</vt:lpstr>
      <vt:lpstr>MONDAY / LUNDI</vt:lpstr>
      <vt:lpstr>TUESDAY / MARDI</vt:lpstr>
      <vt:lpstr>WEDNESDAY / MERCREDI</vt:lpstr>
      <vt:lpstr>THURSDAY / JEUDI</vt:lpstr>
      <vt:lpstr>FRIDAY / VENDREDI</vt:lpstr>
      <vt:lpstr>SATURDAY / SAMEDI</vt:lpstr>
      <vt:lpstr>SUNDAY / DIMANCHE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Entertainment</dc:creator>
  <cp:lastModifiedBy>Front Office Supervisor - Sunrise Attitude</cp:lastModifiedBy>
  <cp:revision>192</cp:revision>
  <cp:lastPrinted>2022-05-03T11:40:59Z</cp:lastPrinted>
  <dcterms:created xsi:type="dcterms:W3CDTF">2021-10-04T05:24:18Z</dcterms:created>
  <dcterms:modified xsi:type="dcterms:W3CDTF">2025-10-02T16:02:45Z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2021-10-04T00:00:00Z</vt:filetime>
  </property>
  <property fmtid="{D5CDD505-2E9C-101B-9397-08002B2CF9AE}" pid="3" name="Creator">
    <vt:lpwstr>Adobe InDesign 16.3 (Macintosh)</vt:lpwstr>
  </property>
  <property fmtid="{D5CDD505-2E9C-101B-9397-08002B2CF9AE}" pid="4" name="LastSaved">
    <vt:filetime>2021-10-04T00:00:00Z</vt:filetime>
  </property>
</Properties>
</file>