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7"/>
  </p:notesMasterIdLst>
  <p:sldIdLst>
    <p:sldId id="256" r:id="rId5"/>
    <p:sldId id="257" r:id="rId6"/>
  </p:sldIdLst>
  <p:sldSz cx="7562850" cy="10688638"/>
  <p:notesSz cx="6858000" cy="9144000"/>
  <p:embeddedFontLst>
    <p:embeddedFont>
      <p:font typeface="Lato" panose="020F0502020204030203" pitchFamily="34" charset="0"/>
      <p:regular r:id="rId8"/>
      <p:bold r:id="rId9"/>
      <p:italic r:id="rId10"/>
      <p:boldItalic r:id="rId11"/>
    </p:embeddedFont>
    <p:embeddedFont>
      <p:font typeface="Lato Light" panose="020F0502020204030203"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67">
          <p15:clr>
            <a:srgbClr val="747775"/>
          </p15:clr>
        </p15:guide>
        <p15:guide id="2" pos="2382">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jokcKmKgfTGJYGupNryEZjPDG5x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5696DB-0D70-4DB5-990E-800ED4D4B0CF}" v="2" dt="2025-10-17T16:55:06.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2458" y="77"/>
      </p:cViewPr>
      <p:guideLst>
        <p:guide orient="horz" pos="3367"/>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customXml" Target="../customXml/item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6410" y="685800"/>
            <a:ext cx="24258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ab668dd1c_1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g37ab668dd1c_1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257783" y="1547391"/>
            <a:ext cx="7046400" cy="42657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3"/>
          <p:cNvSpPr txBox="1">
            <a:spLocks noGrp="1"/>
          </p:cNvSpPr>
          <p:nvPr>
            <p:ph type="subTitle" idx="1"/>
          </p:nvPr>
        </p:nvSpPr>
        <p:spPr>
          <a:xfrm>
            <a:off x="257776" y="5889935"/>
            <a:ext cx="7046400" cy="16473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3"/>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2"/>
          <p:cNvSpPr txBox="1">
            <a:spLocks noGrp="1"/>
          </p:cNvSpPr>
          <p:nvPr>
            <p:ph type="title" hasCustomPrompt="1"/>
          </p:nvPr>
        </p:nvSpPr>
        <p:spPr>
          <a:xfrm>
            <a:off x="257776" y="2298771"/>
            <a:ext cx="7046400" cy="4080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a:spLocks noGrp="1"/>
          </p:cNvSpPr>
          <p:nvPr>
            <p:ph type="body" idx="1"/>
          </p:nvPr>
        </p:nvSpPr>
        <p:spPr>
          <a:xfrm>
            <a:off x="257776" y="6551017"/>
            <a:ext cx="7046400" cy="27033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2"/>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3"/>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257776" y="4469940"/>
            <a:ext cx="7046400" cy="17493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4"/>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5"/>
          <p:cNvSpPr txBox="1">
            <a:spLocks noGrp="1"/>
          </p:cNvSpPr>
          <p:nvPr>
            <p:ph type="body" idx="1"/>
          </p:nvPr>
        </p:nvSpPr>
        <p:spPr>
          <a:xfrm>
            <a:off x="257776" y="2395097"/>
            <a:ext cx="7046400" cy="71001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9" name="Google Shape;19;p5"/>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6"/>
          <p:cNvSpPr txBox="1">
            <a:spLocks noGrp="1"/>
          </p:cNvSpPr>
          <p:nvPr>
            <p:ph type="body" idx="1"/>
          </p:nvPr>
        </p:nvSpPr>
        <p:spPr>
          <a:xfrm>
            <a:off x="257776" y="2395097"/>
            <a:ext cx="3307800" cy="71001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6"/>
          <p:cNvSpPr txBox="1">
            <a:spLocks noGrp="1"/>
          </p:cNvSpPr>
          <p:nvPr>
            <p:ph type="body" idx="2"/>
          </p:nvPr>
        </p:nvSpPr>
        <p:spPr>
          <a:xfrm>
            <a:off x="3996401" y="2395097"/>
            <a:ext cx="3307800" cy="71001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6"/>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7"/>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257776" y="1154659"/>
            <a:ext cx="2322300" cy="15705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8"/>
          <p:cNvSpPr txBox="1">
            <a:spLocks noGrp="1"/>
          </p:cNvSpPr>
          <p:nvPr>
            <p:ph type="body" idx="1"/>
          </p:nvPr>
        </p:nvSpPr>
        <p:spPr>
          <a:xfrm>
            <a:off x="257776" y="2887895"/>
            <a:ext cx="2322300" cy="66075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8"/>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405437" y="935511"/>
            <a:ext cx="5266200" cy="85017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9"/>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0"/>
          <p:cNvSpPr/>
          <p:nvPr/>
        </p:nvSpPr>
        <p:spPr>
          <a:xfrm>
            <a:off x="3781050" y="-260"/>
            <a:ext cx="3781200" cy="106893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0"/>
          <p:cNvSpPr txBox="1">
            <a:spLocks noGrp="1"/>
          </p:cNvSpPr>
          <p:nvPr>
            <p:ph type="title"/>
          </p:nvPr>
        </p:nvSpPr>
        <p:spPr>
          <a:xfrm>
            <a:off x="219569" y="2562809"/>
            <a:ext cx="3345300" cy="30804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0"/>
          <p:cNvSpPr txBox="1">
            <a:spLocks noGrp="1"/>
          </p:cNvSpPr>
          <p:nvPr>
            <p:ph type="subTitle" idx="1"/>
          </p:nvPr>
        </p:nvSpPr>
        <p:spPr>
          <a:xfrm>
            <a:off x="219569" y="5825407"/>
            <a:ext cx="3345300" cy="25668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0"/>
          <p:cNvSpPr txBox="1">
            <a:spLocks noGrp="1"/>
          </p:cNvSpPr>
          <p:nvPr>
            <p:ph type="body" idx="2"/>
          </p:nvPr>
        </p:nvSpPr>
        <p:spPr>
          <a:xfrm>
            <a:off x="4084973" y="1504787"/>
            <a:ext cx="3173100" cy="7679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0"/>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257776" y="8792066"/>
            <a:ext cx="4961100" cy="12576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1"/>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257776" y="924860"/>
            <a:ext cx="7046400" cy="11901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257776" y="2395097"/>
            <a:ext cx="7046400" cy="71001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7006734" y="9691191"/>
            <a:ext cx="453900" cy="8181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2159138" y="389575"/>
            <a:ext cx="3243675" cy="2298575"/>
          </a:xfrm>
          <a:prstGeom prst="rect">
            <a:avLst/>
          </a:prstGeom>
          <a:noFill/>
          <a:ln>
            <a:noFill/>
          </a:ln>
        </p:spPr>
      </p:pic>
      <p:sp>
        <p:nvSpPr>
          <p:cNvPr id="55" name="Google Shape;55;p1"/>
          <p:cNvSpPr txBox="1"/>
          <p:nvPr/>
        </p:nvSpPr>
        <p:spPr>
          <a:xfrm>
            <a:off x="1188" y="2837051"/>
            <a:ext cx="7559700" cy="1051427"/>
          </a:xfrm>
          <a:prstGeom prst="rect">
            <a:avLst/>
          </a:prstGeom>
          <a:noFill/>
          <a:ln>
            <a:noFill/>
          </a:ln>
        </p:spPr>
        <p:txBody>
          <a:bodyPr spcFirstLastPara="1" wrap="square" lIns="0" tIns="12050" rIns="0" bIns="0" anchor="t" anchorCtr="0">
            <a:spAutoFit/>
          </a:bodyPr>
          <a:lstStyle/>
          <a:p>
            <a:pPr marL="0" marR="0" lvl="0" indent="0" algn="ctr" rtl="0">
              <a:lnSpc>
                <a:spcPct val="115000"/>
              </a:lnSpc>
              <a:spcBef>
                <a:spcPts val="0"/>
              </a:spcBef>
              <a:spcAft>
                <a:spcPts val="0"/>
              </a:spcAft>
              <a:buClr>
                <a:srgbClr val="000000"/>
              </a:buClr>
              <a:buSzPts val="2400"/>
              <a:buFont typeface="Arial"/>
              <a:buNone/>
            </a:pPr>
            <a:r>
              <a:rPr lang="en" sz="3500" b="1" i="0" u="none" strike="noStrike" cap="none" dirty="0">
                <a:solidFill>
                  <a:srgbClr val="002060"/>
                </a:solidFill>
                <a:latin typeface="Lato"/>
                <a:ea typeface="Lato"/>
                <a:cs typeface="Lato"/>
                <a:sym typeface="Lato"/>
              </a:rPr>
              <a:t>DIWALI</a:t>
            </a:r>
            <a:endParaRPr sz="3500" b="1" i="0" u="none" strike="noStrike" cap="none" dirty="0">
              <a:solidFill>
                <a:srgbClr val="002060"/>
              </a:solidFill>
              <a:latin typeface="Lato"/>
              <a:ea typeface="Lato"/>
              <a:cs typeface="Lato"/>
              <a:sym typeface="Lato"/>
            </a:endParaRPr>
          </a:p>
          <a:p>
            <a:pPr marL="12700" marR="0" lvl="0" indent="0" algn="ctr" rtl="0">
              <a:lnSpc>
                <a:spcPct val="115000"/>
              </a:lnSpc>
              <a:spcBef>
                <a:spcPts val="95"/>
              </a:spcBef>
              <a:spcAft>
                <a:spcPts val="0"/>
              </a:spcAft>
              <a:buClr>
                <a:srgbClr val="000000"/>
              </a:buClr>
              <a:buSzPts val="2400"/>
              <a:buFont typeface="Arial"/>
              <a:buNone/>
            </a:pPr>
            <a:r>
              <a:rPr lang="en" sz="2300" b="1" i="0" u="none" strike="noStrike" cap="none" dirty="0">
                <a:solidFill>
                  <a:srgbClr val="E15730"/>
                </a:solidFill>
                <a:latin typeface="Lato"/>
                <a:ea typeface="Lato"/>
                <a:cs typeface="Lato"/>
                <a:sym typeface="Lato"/>
              </a:rPr>
              <a:t>LUNDI  20  OCTOBRE</a:t>
            </a:r>
            <a:endParaRPr sz="3200" b="1" i="0" u="none" strike="noStrike" cap="none" dirty="0">
              <a:solidFill>
                <a:srgbClr val="002060"/>
              </a:solidFill>
              <a:latin typeface="Lato"/>
              <a:ea typeface="Lato"/>
              <a:cs typeface="Lato"/>
              <a:sym typeface="Lato"/>
            </a:endParaRPr>
          </a:p>
        </p:txBody>
      </p:sp>
      <p:sp>
        <p:nvSpPr>
          <p:cNvPr id="56" name="Google Shape;56;p1"/>
          <p:cNvSpPr txBox="1"/>
          <p:nvPr/>
        </p:nvSpPr>
        <p:spPr>
          <a:xfrm>
            <a:off x="173950" y="4363250"/>
            <a:ext cx="7163100" cy="4740900"/>
          </a:xfrm>
          <a:prstGeom prst="rect">
            <a:avLst/>
          </a:prstGeom>
          <a:noFill/>
          <a:ln>
            <a:noFill/>
          </a:ln>
        </p:spPr>
        <p:txBody>
          <a:bodyPr spcFirstLastPara="1" wrap="square" lIns="91425" tIns="91425" rIns="91425" bIns="91425" anchor="t" anchorCtr="0">
            <a:spAutoFit/>
          </a:bodyPr>
          <a:lstStyle/>
          <a:p>
            <a:pPr marL="0" lvl="0" indent="0" algn="just" rtl="0">
              <a:lnSpc>
                <a:spcPct val="115000"/>
              </a:lnSpc>
              <a:spcBef>
                <a:spcPts val="0"/>
              </a:spcBef>
              <a:spcAft>
                <a:spcPts val="0"/>
              </a:spcAft>
              <a:buNone/>
            </a:pPr>
            <a:r>
              <a:rPr lang="en" sz="2000">
                <a:latin typeface="Lato"/>
                <a:ea typeface="Lato"/>
                <a:cs typeface="Lato"/>
                <a:sym typeface="Lato"/>
              </a:rPr>
              <a:t>Divali ou Deepavali, la fête de la lumière, est célébrée chaque année par les Mauriciens de foi hindoue dans un esprit d’unité et de partage. Ce soir-là, des “diyas”, de petites lampes en terre cuite, ou des guirlandes électriques sont allumées dans chaque foyer. Dans la joie et la convivialité, les familles partagent un repas commémorant la victoire du bien sur le mal, le triomphe de la lumière sur les ténèbres. Nous vous invitons à célébrer Divali avec nous. Si vous souhaitez plus d’informations ou si vous souhaitez visiter les villages avoisinants, illuminés à l’occasion de la fête de Divali, veuillez contacter la réception pour les services de taxis*.</a:t>
            </a:r>
            <a:endParaRPr sz="2000">
              <a:latin typeface="Lato"/>
              <a:ea typeface="Lato"/>
              <a:cs typeface="Lato"/>
              <a:sym typeface="Lato"/>
            </a:endParaRPr>
          </a:p>
          <a:p>
            <a:pPr marL="0" lvl="0" indent="0" algn="r" rtl="0">
              <a:lnSpc>
                <a:spcPct val="115000"/>
              </a:lnSpc>
              <a:spcBef>
                <a:spcPts val="0"/>
              </a:spcBef>
              <a:spcAft>
                <a:spcPts val="0"/>
              </a:spcAft>
              <a:buNone/>
            </a:pPr>
            <a:endParaRPr sz="2000">
              <a:latin typeface="Lato"/>
              <a:ea typeface="Lato"/>
              <a:cs typeface="Lato"/>
              <a:sym typeface="Lato"/>
            </a:endParaRPr>
          </a:p>
          <a:p>
            <a:pPr marL="0" lvl="0" indent="0" algn="r" rtl="0">
              <a:lnSpc>
                <a:spcPct val="115000"/>
              </a:lnSpc>
              <a:spcBef>
                <a:spcPts val="0"/>
              </a:spcBef>
              <a:spcAft>
                <a:spcPts val="0"/>
              </a:spcAft>
              <a:buNone/>
            </a:pPr>
            <a:r>
              <a:rPr lang="en" sz="2000">
                <a:latin typeface="Lato"/>
                <a:ea typeface="Lato"/>
                <a:cs typeface="Lato"/>
                <a:sym typeface="Lato"/>
              </a:rPr>
              <a:t>en supplément*</a:t>
            </a:r>
            <a:endParaRPr sz="2000">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g37ab668dd1c_1_0"/>
          <p:cNvPicPr preferRelativeResize="0"/>
          <p:nvPr/>
        </p:nvPicPr>
        <p:blipFill rotWithShape="1">
          <a:blip r:embed="rId3">
            <a:alphaModFix/>
          </a:blip>
          <a:srcRect/>
          <a:stretch/>
        </p:blipFill>
        <p:spPr>
          <a:xfrm>
            <a:off x="2159138" y="389575"/>
            <a:ext cx="3243675" cy="2298575"/>
          </a:xfrm>
          <a:prstGeom prst="rect">
            <a:avLst/>
          </a:prstGeom>
          <a:noFill/>
          <a:ln>
            <a:noFill/>
          </a:ln>
        </p:spPr>
      </p:pic>
      <p:sp>
        <p:nvSpPr>
          <p:cNvPr id="62" name="Google Shape;62;g37ab668dd1c_1_0"/>
          <p:cNvSpPr txBox="1"/>
          <p:nvPr/>
        </p:nvSpPr>
        <p:spPr>
          <a:xfrm>
            <a:off x="1188" y="2837051"/>
            <a:ext cx="7559700" cy="1051427"/>
          </a:xfrm>
          <a:prstGeom prst="rect">
            <a:avLst/>
          </a:prstGeom>
          <a:noFill/>
          <a:ln>
            <a:noFill/>
          </a:ln>
        </p:spPr>
        <p:txBody>
          <a:bodyPr spcFirstLastPara="1" wrap="square" lIns="0" tIns="12050" rIns="0" bIns="0" anchor="t" anchorCtr="0">
            <a:spAutoFit/>
          </a:bodyPr>
          <a:lstStyle/>
          <a:p>
            <a:pPr marL="0" marR="0" lvl="0" indent="0" algn="ctr" rtl="0">
              <a:lnSpc>
                <a:spcPct val="115000"/>
              </a:lnSpc>
              <a:spcBef>
                <a:spcPts val="0"/>
              </a:spcBef>
              <a:spcAft>
                <a:spcPts val="0"/>
              </a:spcAft>
              <a:buClr>
                <a:srgbClr val="000000"/>
              </a:buClr>
              <a:buSzPts val="2400"/>
              <a:buFont typeface="Arial"/>
              <a:buNone/>
            </a:pPr>
            <a:r>
              <a:rPr lang="en" sz="3500" b="1" i="0" u="none" strike="noStrike" cap="none" dirty="0">
                <a:solidFill>
                  <a:srgbClr val="002060"/>
                </a:solidFill>
                <a:latin typeface="Lato"/>
                <a:ea typeface="Lato"/>
                <a:cs typeface="Lato"/>
                <a:sym typeface="Lato"/>
              </a:rPr>
              <a:t>DIWALI</a:t>
            </a:r>
            <a:endParaRPr sz="3500" b="1" i="0" u="none" strike="noStrike" cap="none" dirty="0">
              <a:solidFill>
                <a:srgbClr val="002060"/>
              </a:solidFill>
              <a:latin typeface="Lato"/>
              <a:ea typeface="Lato"/>
              <a:cs typeface="Lato"/>
              <a:sym typeface="Lato"/>
            </a:endParaRPr>
          </a:p>
          <a:p>
            <a:pPr marL="12700" marR="0" lvl="0" indent="0" algn="ctr" rtl="0">
              <a:lnSpc>
                <a:spcPct val="115000"/>
              </a:lnSpc>
              <a:spcBef>
                <a:spcPts val="95"/>
              </a:spcBef>
              <a:spcAft>
                <a:spcPts val="0"/>
              </a:spcAft>
              <a:buClr>
                <a:srgbClr val="000000"/>
              </a:buClr>
              <a:buSzPts val="2400"/>
              <a:buFont typeface="Arial"/>
              <a:buNone/>
            </a:pPr>
            <a:r>
              <a:rPr lang="en" sz="2300" b="1" i="0" u="none" strike="noStrike" cap="none" dirty="0">
                <a:solidFill>
                  <a:srgbClr val="E15730"/>
                </a:solidFill>
                <a:latin typeface="Lato"/>
                <a:ea typeface="Lato"/>
                <a:cs typeface="Lato"/>
                <a:sym typeface="Lato"/>
              </a:rPr>
              <a:t>LUNDI  20  </a:t>
            </a:r>
            <a:r>
              <a:rPr lang="en" sz="2300" b="1" dirty="0">
                <a:solidFill>
                  <a:srgbClr val="E15730"/>
                </a:solidFill>
                <a:latin typeface="Lato"/>
                <a:ea typeface="Lato"/>
                <a:cs typeface="Lato"/>
                <a:sym typeface="Lato"/>
              </a:rPr>
              <a:t>OCTOBRE </a:t>
            </a:r>
            <a:endParaRPr sz="3200" b="1" i="0" u="none" strike="noStrike" cap="none" dirty="0">
              <a:solidFill>
                <a:srgbClr val="002060"/>
              </a:solidFill>
              <a:latin typeface="Lato"/>
              <a:ea typeface="Lato"/>
              <a:cs typeface="Lato"/>
              <a:sym typeface="Lato"/>
            </a:endParaRPr>
          </a:p>
        </p:txBody>
      </p:sp>
      <p:sp>
        <p:nvSpPr>
          <p:cNvPr id="63" name="Google Shape;63;g37ab668dd1c_1_0"/>
          <p:cNvSpPr txBox="1"/>
          <p:nvPr/>
        </p:nvSpPr>
        <p:spPr>
          <a:xfrm>
            <a:off x="334575" y="3834851"/>
            <a:ext cx="6892800" cy="6332100"/>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800"/>
              <a:buFont typeface="Arial"/>
              <a:buNone/>
            </a:pPr>
            <a:r>
              <a:rPr lang="en" sz="1800" dirty="0">
                <a:latin typeface="Lato"/>
                <a:ea typeface="Lato"/>
                <a:cs typeface="Lato"/>
                <a:sym typeface="Lato"/>
              </a:rPr>
              <a:t>09</a:t>
            </a:r>
            <a:r>
              <a:rPr lang="en" sz="1800" i="0" u="none" strike="noStrike" cap="none" dirty="0">
                <a:solidFill>
                  <a:srgbClr val="000000"/>
                </a:solidFill>
                <a:latin typeface="Lato"/>
                <a:ea typeface="Lato"/>
                <a:cs typeface="Lato"/>
                <a:sym typeface="Lato"/>
              </a:rPr>
              <a:t>:30 	Peinture traditionnelle de lumières de Diwali</a:t>
            </a:r>
          </a:p>
          <a:p>
            <a:pPr lvl="0">
              <a:lnSpc>
                <a:spcPct val="150000"/>
              </a:lnSpc>
              <a:buSzPts val="1800"/>
            </a:pPr>
            <a:r>
              <a:rPr lang="en" sz="1800" dirty="0">
                <a:latin typeface="Lato"/>
                <a:ea typeface="Lato"/>
                <a:cs typeface="Lato"/>
                <a:sym typeface="Lato"/>
              </a:rPr>
              <a:t>10:00      Marche au Temple Indienne ( Cap Malheureux )</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10:30 	Tatouage au henné</a:t>
            </a:r>
            <a:endParaRPr sz="1800" i="0" u="none" strike="noStrike" cap="none" dirty="0">
              <a:solidFill>
                <a:srgbClr val="000000"/>
              </a:solidFill>
              <a:latin typeface="Lato"/>
              <a:ea typeface="Lato"/>
              <a:cs typeface="Lato"/>
              <a:sym typeface="Lato"/>
            </a:endParaRPr>
          </a:p>
          <a:p>
            <a:pPr lvl="0">
              <a:lnSpc>
                <a:spcPct val="150000"/>
              </a:lnSpc>
              <a:buSzPts val="1800"/>
            </a:pPr>
            <a:r>
              <a:rPr lang="en" sz="1800" i="0" u="none" strike="noStrike" cap="none" dirty="0">
                <a:solidFill>
                  <a:srgbClr val="000000"/>
                </a:solidFill>
                <a:latin typeface="Lato"/>
                <a:ea typeface="Lato"/>
                <a:cs typeface="Lato"/>
                <a:sym typeface="Lato"/>
              </a:rPr>
              <a:t>10:30 </a:t>
            </a:r>
            <a:r>
              <a:rPr lang="en" sz="1800" dirty="0">
                <a:latin typeface="Lato"/>
                <a:ea typeface="Lato"/>
                <a:cs typeface="Lato"/>
                <a:sym typeface="Lato"/>
              </a:rPr>
              <a:t>    Bateau à fond de verre*</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11:00 	Aqua gym</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12:00 	Dégustation de noix de coco au Shaker Bar</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15:00 	Démonstration de costumes indiens (Sari &amp; Kurta) et</a:t>
            </a:r>
            <a:endParaRPr sz="1800" i="0" u="none" strike="noStrike" cap="none" dirty="0">
              <a:solidFill>
                <a:srgbClr val="000000"/>
              </a:solidFill>
              <a:latin typeface="Lato"/>
              <a:ea typeface="Lato"/>
              <a:cs typeface="Lato"/>
              <a:sym typeface="Lato"/>
            </a:endParaRPr>
          </a:p>
          <a:p>
            <a:pPr marL="91440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séance photo</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16:00 	Tournoi de </a:t>
            </a:r>
            <a:r>
              <a:rPr lang="en" sz="1800" dirty="0">
                <a:latin typeface="Lato"/>
                <a:ea typeface="Lato"/>
                <a:cs typeface="Lato"/>
                <a:sym typeface="Lato"/>
              </a:rPr>
              <a:t>petanque</a:t>
            </a:r>
            <a:r>
              <a:rPr lang="en" sz="1800" i="0" u="none" strike="noStrike" cap="none" dirty="0">
                <a:solidFill>
                  <a:srgbClr val="000000"/>
                </a:solidFill>
                <a:latin typeface="Lato"/>
                <a:ea typeface="Lato"/>
                <a:cs typeface="Lato"/>
                <a:sym typeface="Lato"/>
              </a:rPr>
              <a:t>, rendez-vous au Shaker Bar</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800"/>
              <a:buFont typeface="Arial"/>
              <a:buNone/>
            </a:pPr>
            <a:r>
              <a:rPr lang="en" sz="1800" i="0" u="none" strike="noStrike" cap="none" dirty="0">
                <a:solidFill>
                  <a:srgbClr val="000000"/>
                </a:solidFill>
                <a:latin typeface="Lato"/>
                <a:ea typeface="Lato"/>
                <a:cs typeface="Lato"/>
                <a:sym typeface="Lato"/>
              </a:rPr>
              <a:t>18:00  	Cérémonie rituelle des lumières</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100"/>
              <a:buFont typeface="Arial"/>
              <a:buNone/>
            </a:pPr>
            <a:r>
              <a:rPr lang="en" sz="1800" i="0" u="none" strike="noStrike" cap="none" dirty="0">
                <a:solidFill>
                  <a:srgbClr val="000000"/>
                </a:solidFill>
                <a:latin typeface="Lato"/>
                <a:ea typeface="Lato"/>
                <a:cs typeface="Lato"/>
                <a:sym typeface="Lato"/>
              </a:rPr>
              <a:t>19:00 	Buffet indien au restaurant Le Cap</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100"/>
              <a:buFont typeface="Arial"/>
              <a:buNone/>
            </a:pPr>
            <a:r>
              <a:rPr lang="en" sz="1800" i="0" u="none" strike="noStrike" cap="none" dirty="0">
                <a:solidFill>
                  <a:srgbClr val="000000"/>
                </a:solidFill>
                <a:latin typeface="Lato"/>
                <a:ea typeface="Lato"/>
                <a:cs typeface="Lato"/>
                <a:sym typeface="Lato"/>
              </a:rPr>
              <a:t>20:30 	Spectacle traditionnel</a:t>
            </a:r>
            <a:endParaRPr sz="180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100"/>
              <a:buFont typeface="Arial"/>
              <a:buNone/>
            </a:pPr>
            <a:r>
              <a:rPr lang="en" sz="1800" i="0" u="none" strike="noStrike" cap="none" dirty="0">
                <a:solidFill>
                  <a:srgbClr val="000000"/>
                </a:solidFill>
                <a:latin typeface="Lato"/>
                <a:ea typeface="Lato"/>
                <a:cs typeface="Lato"/>
                <a:sym typeface="Lato"/>
              </a:rPr>
              <a:t>21:30 </a:t>
            </a:r>
            <a:r>
              <a:rPr lang="en" sz="1800" b="1" i="0" u="none" strike="noStrike" cap="none" dirty="0">
                <a:solidFill>
                  <a:srgbClr val="000000"/>
                </a:solidFill>
                <a:latin typeface="Lato"/>
                <a:ea typeface="Lato"/>
                <a:cs typeface="Lato"/>
                <a:sym typeface="Lato"/>
              </a:rPr>
              <a:t>	</a:t>
            </a:r>
            <a:r>
              <a:rPr lang="en" sz="1800" b="0" i="0" u="none" strike="noStrike" cap="none" dirty="0">
                <a:solidFill>
                  <a:srgbClr val="000000"/>
                </a:solidFill>
                <a:latin typeface="Lato"/>
                <a:ea typeface="Lato"/>
                <a:cs typeface="Lato"/>
                <a:sym typeface="Lato"/>
              </a:rPr>
              <a:t>Musique et danse avec le Dj</a:t>
            </a:r>
            <a:endParaRPr sz="1800" b="0" i="0" u="none" strike="noStrike" cap="none" dirty="0">
              <a:solidFill>
                <a:srgbClr val="000000"/>
              </a:solidFill>
              <a:latin typeface="Lato"/>
              <a:ea typeface="Lato"/>
              <a:cs typeface="Lato"/>
              <a:sym typeface="Lato"/>
            </a:endParaRPr>
          </a:p>
          <a:p>
            <a:pPr marL="0" marR="0" lvl="0" indent="0" algn="l" rtl="0">
              <a:lnSpc>
                <a:spcPct val="150000"/>
              </a:lnSpc>
              <a:spcBef>
                <a:spcPts val="0"/>
              </a:spcBef>
              <a:spcAft>
                <a:spcPts val="0"/>
              </a:spcAft>
              <a:buClr>
                <a:srgbClr val="000000"/>
              </a:buClr>
              <a:buSzPts val="1100"/>
              <a:buFont typeface="Arial"/>
              <a:buNone/>
            </a:pPr>
            <a:r>
              <a:rPr lang="en" sz="1800" b="0" i="0" u="none" strike="noStrike" cap="none" dirty="0">
                <a:solidFill>
                  <a:srgbClr val="E15730"/>
                </a:solidFill>
                <a:latin typeface="Lato"/>
                <a:ea typeface="Lato"/>
                <a:cs typeface="Lato"/>
                <a:sym typeface="Lato"/>
              </a:rPr>
              <a:t>Note : Pour toutes les activités marquées d’un astérisque « * », il est nécessaire d’effectuer une réservation auprès de la case nautique.</a:t>
            </a:r>
            <a:endParaRPr sz="1800" b="0" i="0" u="none" strike="noStrike" cap="none" dirty="0">
              <a:solidFill>
                <a:srgbClr val="E15730"/>
              </a:solidFill>
              <a:latin typeface="Lato"/>
              <a:ea typeface="Lato"/>
              <a:cs typeface="Lato"/>
              <a:sym typeface="Lato"/>
            </a:endParaRPr>
          </a:p>
          <a:p>
            <a:pPr marL="0" marR="0" lvl="0" indent="0" algn="l" rtl="0">
              <a:lnSpc>
                <a:spcPct val="100000"/>
              </a:lnSpc>
              <a:spcBef>
                <a:spcPts val="0"/>
              </a:spcBef>
              <a:spcAft>
                <a:spcPts val="0"/>
              </a:spcAft>
              <a:buClr>
                <a:srgbClr val="000000"/>
              </a:buClr>
              <a:buSzPts val="1100"/>
              <a:buFont typeface="Arial"/>
              <a:buNone/>
            </a:pP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000000"/>
              </a:solidFill>
              <a:latin typeface="Lato Light"/>
              <a:ea typeface="Lato Light"/>
              <a:cs typeface="Lato Light"/>
              <a:sym typeface="Lato Ligh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adf8cf0b-0d28-4aa2-abb8-6ce2e0d35e2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644CB026CCB834686E2919742AE0D89" ma:contentTypeVersion="5" ma:contentTypeDescription="Create a new document." ma:contentTypeScope="" ma:versionID="377fe2925a206daf5eb2e27ff568c763">
  <xsd:schema xmlns:xsd="http://www.w3.org/2001/XMLSchema" xmlns:xs="http://www.w3.org/2001/XMLSchema" xmlns:p="http://schemas.microsoft.com/office/2006/metadata/properties" xmlns:ns3="adf8cf0b-0d28-4aa2-abb8-6ce2e0d35e21" targetNamespace="http://schemas.microsoft.com/office/2006/metadata/properties" ma:root="true" ma:fieldsID="5f64cc4ec144d36dbc4f34022cc9b647" ns3:_="">
    <xsd:import namespace="adf8cf0b-0d28-4aa2-abb8-6ce2e0d35e21"/>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f8cf0b-0d28-4aa2-abb8-6ce2e0d35e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_activity" ma:index="12"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5838F9-234F-4806-9BD5-FB55E5B90CE4}">
  <ds:schemaRefs>
    <ds:schemaRef ds:uri="http://purl.org/dc/elements/1.1/"/>
    <ds:schemaRef ds:uri="http://schemas.openxmlformats.org/package/2006/metadata/core-properties"/>
    <ds:schemaRef ds:uri="adf8cf0b-0d28-4aa2-abb8-6ce2e0d35e21"/>
    <ds:schemaRef ds:uri="http://schemas.microsoft.com/office/2006/documentManagement/types"/>
    <ds:schemaRef ds:uri="http://purl.org/dc/dcmitype/"/>
    <ds:schemaRef ds:uri="http://schemas.microsoft.com/office/infopath/2007/PartnerControls"/>
    <ds:schemaRef ds:uri="http://www.w3.org/XML/1998/namespace"/>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DC65852F-C06E-41EE-B50B-CB581A1A06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f8cf0b-0d28-4aa2-abb8-6ce2e0d35e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915A42-AF17-4AF6-89B5-EE55325C833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135</TotalTime>
  <Words>252</Words>
  <Application>Microsoft Office PowerPoint</Application>
  <PresentationFormat>Custom</PresentationFormat>
  <Paragraphs>24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Lato Light</vt:lpstr>
      <vt:lpstr>Lato</vt:lpstr>
      <vt:lpstr>Arial</vt:lpstr>
      <vt:lpstr>Simple Light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Entertainer - Coin de Mire Attitude</cp:lastModifiedBy>
  <cp:revision>6</cp:revision>
  <dcterms:modified xsi:type="dcterms:W3CDTF">2025-10-17T17:00:33Z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0x010100C644CB026CCB834686E2919742AE0D89</vt:lpwstr>
  </property>
</Properties>
</file>